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43"/>
  </p:notesMasterIdLst>
  <p:handoutMasterIdLst>
    <p:handoutMasterId r:id="rId44"/>
  </p:handoutMasterIdLst>
  <p:sldIdLst>
    <p:sldId id="256" r:id="rId2"/>
    <p:sldId id="262" r:id="rId3"/>
    <p:sldId id="260" r:id="rId4"/>
    <p:sldId id="269" r:id="rId5"/>
    <p:sldId id="270" r:id="rId6"/>
    <p:sldId id="263" r:id="rId7"/>
    <p:sldId id="273" r:id="rId8"/>
    <p:sldId id="274" r:id="rId9"/>
    <p:sldId id="264" r:id="rId10"/>
    <p:sldId id="272" r:id="rId11"/>
    <p:sldId id="271" r:id="rId12"/>
    <p:sldId id="265" r:id="rId13"/>
    <p:sldId id="275" r:id="rId14"/>
    <p:sldId id="281" r:id="rId15"/>
    <p:sldId id="266" r:id="rId16"/>
    <p:sldId id="277" r:id="rId17"/>
    <p:sldId id="282" r:id="rId18"/>
    <p:sldId id="279" r:id="rId19"/>
    <p:sldId id="283" r:id="rId20"/>
    <p:sldId id="280" r:id="rId21"/>
    <p:sldId id="267" r:id="rId22"/>
    <p:sldId id="297" r:id="rId23"/>
    <p:sldId id="298" r:id="rId24"/>
    <p:sldId id="268" r:id="rId25"/>
    <p:sldId id="284" r:id="rId26"/>
    <p:sldId id="285" r:id="rId27"/>
    <p:sldId id="299" r:id="rId28"/>
    <p:sldId id="286" r:id="rId29"/>
    <p:sldId id="300" r:id="rId30"/>
    <p:sldId id="305" r:id="rId31"/>
    <p:sldId id="306" r:id="rId32"/>
    <p:sldId id="303" r:id="rId33"/>
    <p:sldId id="304" r:id="rId34"/>
    <p:sldId id="288" r:id="rId35"/>
    <p:sldId id="302" r:id="rId36"/>
    <p:sldId id="289" r:id="rId37"/>
    <p:sldId id="290" r:id="rId38"/>
    <p:sldId id="291" r:id="rId39"/>
    <p:sldId id="292" r:id="rId40"/>
    <p:sldId id="295" r:id="rId41"/>
    <p:sldId id="29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na Stadler" initials="AS" lastIdx="5" clrIdx="0">
    <p:extLst>
      <p:ext uri="{19B8F6BF-5375-455C-9EA6-DF929625EA0E}">
        <p15:presenceInfo xmlns:p15="http://schemas.microsoft.com/office/powerpoint/2012/main" userId="95d2912ec336f8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6357" autoAdjust="0"/>
  </p:normalViewPr>
  <p:slideViewPr>
    <p:cSldViewPr snapToGrid="0">
      <p:cViewPr>
        <p:scale>
          <a:sx n="66" d="100"/>
          <a:sy n="66" d="100"/>
        </p:scale>
        <p:origin x="2394" y="960"/>
      </p:cViewPr>
      <p:guideLst/>
    </p:cSldViewPr>
  </p:slideViewPr>
  <p:notesTextViewPr>
    <p:cViewPr>
      <p:scale>
        <a:sx n="3" d="2"/>
        <a:sy n="3" d="2"/>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6A3F0E4-46D7-4F79-97CD-07150DF052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DA3C5A11-1AFC-411D-B315-7A849D93D7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045975-58D0-4B01-A18B-4E6F502987F9}" type="datetimeFigureOut">
              <a:rPr lang="de-DE" smtClean="0"/>
              <a:t>08.07.2023</a:t>
            </a:fld>
            <a:endParaRPr lang="de-DE"/>
          </a:p>
        </p:txBody>
      </p:sp>
      <p:sp>
        <p:nvSpPr>
          <p:cNvPr id="4" name="Fußzeilenplatzhalter 3">
            <a:extLst>
              <a:ext uri="{FF2B5EF4-FFF2-40B4-BE49-F238E27FC236}">
                <a16:creationId xmlns:a16="http://schemas.microsoft.com/office/drawing/2014/main" id="{90EF51BE-5D1F-432F-98DE-1CABA91024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8415560B-37B7-4015-B8D6-28D42F9BBC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14B02F-D724-48BB-B2C8-B5C14CF08A80}" type="slidenum">
              <a:rPr lang="de-DE" smtClean="0"/>
              <a:t>‹Nr.›</a:t>
            </a:fld>
            <a:endParaRPr lang="de-DE"/>
          </a:p>
        </p:txBody>
      </p:sp>
    </p:spTree>
    <p:extLst>
      <p:ext uri="{BB962C8B-B14F-4D97-AF65-F5344CB8AC3E}">
        <p14:creationId xmlns:p14="http://schemas.microsoft.com/office/powerpoint/2010/main" val="38517631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0ADC7-66B3-41E3-B741-A2C2E0992968}" type="datetimeFigureOut">
              <a:rPr lang="de-DE" smtClean="0"/>
              <a:t>08.07.2023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8C754-9DBF-42DB-9578-E0F5A583AA58}" type="slidenum">
              <a:rPr lang="de-DE" smtClean="0"/>
              <a:t>‹Nr.›</a:t>
            </a:fld>
            <a:endParaRPr lang="de-DE"/>
          </a:p>
        </p:txBody>
      </p:sp>
    </p:spTree>
    <p:extLst>
      <p:ext uri="{BB962C8B-B14F-4D97-AF65-F5344CB8AC3E}">
        <p14:creationId xmlns:p14="http://schemas.microsoft.com/office/powerpoint/2010/main" val="414585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a:t>
            </a:fld>
            <a:endParaRPr lang="de-DE"/>
          </a:p>
        </p:txBody>
      </p:sp>
    </p:spTree>
    <p:extLst>
      <p:ext uri="{BB962C8B-B14F-4D97-AF65-F5344CB8AC3E}">
        <p14:creationId xmlns:p14="http://schemas.microsoft.com/office/powerpoint/2010/main" val="3882333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r>
              <a:rPr lang="de-DE" dirty="0"/>
              <a:t>Turnier in Flieden (Wiese beim </a:t>
            </a:r>
            <a:r>
              <a:rPr lang="de-DE" dirty="0" err="1"/>
              <a:t>Berishof</a:t>
            </a:r>
            <a:r>
              <a:rPr lang="de-DE" dirty="0"/>
              <a:t>)</a:t>
            </a:r>
          </a:p>
          <a:p>
            <a:pPr marL="0" indent="0">
              <a:buNone/>
            </a:pPr>
            <a:r>
              <a:rPr lang="de-DE" dirty="0"/>
              <a:t>Herbst Einweihung der Reithalle in </a:t>
            </a:r>
            <a:r>
              <a:rPr lang="de-DE" dirty="0" err="1"/>
              <a:t>Buchenrod</a:t>
            </a:r>
            <a:r>
              <a:rPr lang="de-DE" dirty="0"/>
              <a:t> (umfunktionierter Stall)</a:t>
            </a:r>
          </a:p>
          <a:p>
            <a:pPr marL="0" indent="0">
              <a:buNone/>
            </a:pPr>
            <a:endParaRPr lang="de-DE" dirty="0"/>
          </a:p>
          <a:p>
            <a:pPr marL="0" indent="0">
              <a:buNone/>
            </a:pPr>
            <a:r>
              <a:rPr lang="de-DE" dirty="0" err="1"/>
              <a:t>Fuchsjadg</a:t>
            </a:r>
            <a:r>
              <a:rPr lang="de-DE" dirty="0"/>
              <a:t>???? </a:t>
            </a:r>
          </a:p>
        </p:txBody>
      </p:sp>
      <p:sp>
        <p:nvSpPr>
          <p:cNvPr id="4" name="Foliennummernplatzhalter 3"/>
          <p:cNvSpPr>
            <a:spLocks noGrp="1"/>
          </p:cNvSpPr>
          <p:nvPr>
            <p:ph type="sldNum" sz="quarter" idx="5"/>
          </p:nvPr>
        </p:nvSpPr>
        <p:spPr/>
        <p:txBody>
          <a:bodyPr/>
          <a:lstStyle/>
          <a:p>
            <a:fld id="{5AD8C754-9DBF-42DB-9578-E0F5A583AA58}" type="slidenum">
              <a:rPr lang="de-DE" smtClean="0"/>
              <a:t>10</a:t>
            </a:fld>
            <a:endParaRPr lang="de-DE"/>
          </a:p>
        </p:txBody>
      </p:sp>
    </p:spTree>
    <p:extLst>
      <p:ext uri="{BB962C8B-B14F-4D97-AF65-F5344CB8AC3E}">
        <p14:creationId xmlns:p14="http://schemas.microsoft.com/office/powerpoint/2010/main" val="1333000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r>
              <a:rPr lang="de-DE" dirty="0"/>
              <a:t>Turnier in Flieden (Wiese beim </a:t>
            </a:r>
            <a:r>
              <a:rPr lang="de-DE" dirty="0" err="1"/>
              <a:t>Berishof</a:t>
            </a:r>
            <a:r>
              <a:rPr lang="de-DE" dirty="0"/>
              <a:t>)</a:t>
            </a:r>
          </a:p>
          <a:p>
            <a:pPr marL="0" indent="0">
              <a:buNone/>
            </a:pPr>
            <a:r>
              <a:rPr lang="de-DE" dirty="0"/>
              <a:t>Herbst Einweihung der Reithalle in </a:t>
            </a:r>
            <a:r>
              <a:rPr lang="de-DE" dirty="0" err="1"/>
              <a:t>Buchenrod</a:t>
            </a:r>
            <a:r>
              <a:rPr lang="de-DE" dirty="0"/>
              <a:t> (umfunktionierter Stall)</a:t>
            </a:r>
          </a:p>
          <a:p>
            <a:pPr marL="0" indent="0">
              <a:buNone/>
            </a:pPr>
            <a:endParaRPr lang="de-DE" dirty="0"/>
          </a:p>
          <a:p>
            <a:pPr marL="0" indent="0">
              <a:buNone/>
            </a:pPr>
            <a:r>
              <a:rPr lang="de-DE" dirty="0" err="1"/>
              <a:t>Fuchsjadg</a:t>
            </a:r>
            <a:r>
              <a:rPr lang="de-DE" dirty="0"/>
              <a:t>???? </a:t>
            </a:r>
          </a:p>
        </p:txBody>
      </p:sp>
      <p:sp>
        <p:nvSpPr>
          <p:cNvPr id="4" name="Foliennummernplatzhalter 3"/>
          <p:cNvSpPr>
            <a:spLocks noGrp="1"/>
          </p:cNvSpPr>
          <p:nvPr>
            <p:ph type="sldNum" sz="quarter" idx="5"/>
          </p:nvPr>
        </p:nvSpPr>
        <p:spPr/>
        <p:txBody>
          <a:bodyPr/>
          <a:lstStyle/>
          <a:p>
            <a:fld id="{5AD8C754-9DBF-42DB-9578-E0F5A583AA58}" type="slidenum">
              <a:rPr lang="de-DE" smtClean="0"/>
              <a:t>11</a:t>
            </a:fld>
            <a:endParaRPr lang="de-DE"/>
          </a:p>
        </p:txBody>
      </p:sp>
    </p:spTree>
    <p:extLst>
      <p:ext uri="{BB962C8B-B14F-4D97-AF65-F5344CB8AC3E}">
        <p14:creationId xmlns:p14="http://schemas.microsoft.com/office/powerpoint/2010/main" val="633973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977</a:t>
            </a:r>
          </a:p>
          <a:p>
            <a:r>
              <a:rPr lang="de-DE" dirty="0"/>
              <a:t>Gesamtreitanlage in </a:t>
            </a:r>
            <a:r>
              <a:rPr lang="de-DE" dirty="0" err="1"/>
              <a:t>Buchenrod</a:t>
            </a:r>
            <a:r>
              <a:rPr lang="de-DE" dirty="0"/>
              <a:t> </a:t>
            </a:r>
            <a:r>
              <a:rPr lang="de-DE" dirty="0" err="1"/>
              <a:t>fertiggetsellt</a:t>
            </a:r>
            <a:r>
              <a:rPr lang="de-DE" dirty="0"/>
              <a:t> im Mai</a:t>
            </a:r>
          </a:p>
          <a:p>
            <a:r>
              <a:rPr lang="de-DE" dirty="0"/>
              <a:t>Kempf wurde 1. Vorsitzender</a:t>
            </a:r>
          </a:p>
          <a:p>
            <a:r>
              <a:rPr lang="de-DE" dirty="0"/>
              <a:t>Voltigieren mit Trainer Erhard Odenwald</a:t>
            </a:r>
          </a:p>
          <a:p>
            <a:endParaRPr lang="de-DE" dirty="0"/>
          </a:p>
          <a:p>
            <a:r>
              <a:rPr lang="de-DE" dirty="0"/>
              <a:t>1978</a:t>
            </a:r>
          </a:p>
          <a:p>
            <a:r>
              <a:rPr lang="de-DE" dirty="0"/>
              <a:t>Turnier in Flieden (Wiese </a:t>
            </a:r>
            <a:r>
              <a:rPr lang="de-DE" dirty="0" err="1"/>
              <a:t>Berishof</a:t>
            </a:r>
            <a:r>
              <a:rPr lang="de-DE" dirty="0"/>
              <a:t>)</a:t>
            </a:r>
          </a:p>
          <a:p>
            <a:endParaRPr lang="de-DE" dirty="0"/>
          </a:p>
          <a:p>
            <a:r>
              <a:rPr lang="de-DE" dirty="0"/>
              <a:t>1979</a:t>
            </a:r>
          </a:p>
          <a:p>
            <a:r>
              <a:rPr lang="de-DE" dirty="0"/>
              <a:t>Turnier in Flieden (Wiese </a:t>
            </a:r>
            <a:r>
              <a:rPr lang="de-DE" dirty="0" err="1"/>
              <a:t>Berishof</a:t>
            </a:r>
            <a:r>
              <a:rPr lang="de-DE" dirty="0"/>
              <a:t>)</a:t>
            </a:r>
          </a:p>
        </p:txBody>
      </p:sp>
      <p:sp>
        <p:nvSpPr>
          <p:cNvPr id="4" name="Foliennummernplatzhalter 3"/>
          <p:cNvSpPr>
            <a:spLocks noGrp="1"/>
          </p:cNvSpPr>
          <p:nvPr>
            <p:ph type="sldNum" sz="quarter" idx="5"/>
          </p:nvPr>
        </p:nvSpPr>
        <p:spPr/>
        <p:txBody>
          <a:bodyPr/>
          <a:lstStyle/>
          <a:p>
            <a:fld id="{5AD8C754-9DBF-42DB-9578-E0F5A583AA58}" type="slidenum">
              <a:rPr lang="de-DE" smtClean="0"/>
              <a:t>12</a:t>
            </a:fld>
            <a:endParaRPr lang="de-DE"/>
          </a:p>
        </p:txBody>
      </p:sp>
    </p:spTree>
    <p:extLst>
      <p:ext uri="{BB962C8B-B14F-4D97-AF65-F5344CB8AC3E}">
        <p14:creationId xmlns:p14="http://schemas.microsoft.com/office/powerpoint/2010/main" val="70655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1977</a:t>
            </a:r>
          </a:p>
          <a:p>
            <a:r>
              <a:rPr lang="de-DE" dirty="0"/>
              <a:t>Gesamtreitanlage in </a:t>
            </a:r>
            <a:r>
              <a:rPr lang="de-DE" dirty="0" err="1"/>
              <a:t>Bichenrod</a:t>
            </a:r>
            <a:r>
              <a:rPr lang="de-DE" dirty="0"/>
              <a:t> </a:t>
            </a:r>
            <a:r>
              <a:rPr lang="de-DE" dirty="0" err="1"/>
              <a:t>fertiggetsellt</a:t>
            </a:r>
            <a:r>
              <a:rPr lang="de-DE" dirty="0"/>
              <a:t> im Mai</a:t>
            </a:r>
          </a:p>
          <a:p>
            <a:r>
              <a:rPr lang="de-DE" dirty="0"/>
              <a:t>Kempf wurde 1. Vorsitzender</a:t>
            </a:r>
          </a:p>
          <a:p>
            <a:r>
              <a:rPr lang="de-DE" dirty="0"/>
              <a:t>Voltigieren mit Trainer Erhard Odenwald</a:t>
            </a:r>
          </a:p>
          <a:p>
            <a:endParaRPr lang="de-DE" dirty="0"/>
          </a:p>
          <a:p>
            <a:r>
              <a:rPr lang="de-DE" dirty="0"/>
              <a:t>1978</a:t>
            </a:r>
          </a:p>
          <a:p>
            <a:r>
              <a:rPr lang="de-DE" dirty="0"/>
              <a:t>Turnier in Flieden (Wiese </a:t>
            </a:r>
            <a:r>
              <a:rPr lang="de-DE" dirty="0" err="1"/>
              <a:t>Berishof</a:t>
            </a:r>
            <a:r>
              <a:rPr lang="de-DE" dirty="0"/>
              <a:t>)</a:t>
            </a:r>
          </a:p>
          <a:p>
            <a:endParaRPr lang="de-DE" dirty="0"/>
          </a:p>
          <a:p>
            <a:r>
              <a:rPr lang="de-DE" dirty="0"/>
              <a:t>1979</a:t>
            </a:r>
          </a:p>
          <a:p>
            <a:r>
              <a:rPr lang="de-DE" dirty="0"/>
              <a:t>Turnier in Flieden (Wiese </a:t>
            </a:r>
            <a:r>
              <a:rPr lang="de-DE" dirty="0" err="1"/>
              <a:t>Berishof</a:t>
            </a:r>
            <a:r>
              <a:rPr lang="de-DE" dirty="0"/>
              <a:t>)</a:t>
            </a:r>
          </a:p>
        </p:txBody>
      </p:sp>
      <p:sp>
        <p:nvSpPr>
          <p:cNvPr id="4" name="Foliennummernplatzhalter 3"/>
          <p:cNvSpPr>
            <a:spLocks noGrp="1"/>
          </p:cNvSpPr>
          <p:nvPr>
            <p:ph type="sldNum" sz="quarter" idx="5"/>
          </p:nvPr>
        </p:nvSpPr>
        <p:spPr/>
        <p:txBody>
          <a:bodyPr/>
          <a:lstStyle/>
          <a:p>
            <a:fld id="{5AD8C754-9DBF-42DB-9578-E0F5A583AA58}" type="slidenum">
              <a:rPr lang="de-DE" smtClean="0"/>
              <a:t>13</a:t>
            </a:fld>
            <a:endParaRPr lang="de-DE"/>
          </a:p>
        </p:txBody>
      </p:sp>
    </p:spTree>
    <p:extLst>
      <p:ext uri="{BB962C8B-B14F-4D97-AF65-F5344CB8AC3E}">
        <p14:creationId xmlns:p14="http://schemas.microsoft.com/office/powerpoint/2010/main" val="301646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14</a:t>
            </a:fld>
            <a:endParaRPr lang="de-DE"/>
          </a:p>
        </p:txBody>
      </p:sp>
    </p:spTree>
    <p:extLst>
      <p:ext uri="{BB962C8B-B14F-4D97-AF65-F5344CB8AC3E}">
        <p14:creationId xmlns:p14="http://schemas.microsoft.com/office/powerpoint/2010/main" val="3901243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15</a:t>
            </a:fld>
            <a:endParaRPr lang="de-DE"/>
          </a:p>
        </p:txBody>
      </p:sp>
    </p:spTree>
    <p:extLst>
      <p:ext uri="{BB962C8B-B14F-4D97-AF65-F5344CB8AC3E}">
        <p14:creationId xmlns:p14="http://schemas.microsoft.com/office/powerpoint/2010/main" val="1087433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16</a:t>
            </a:fld>
            <a:endParaRPr lang="de-DE"/>
          </a:p>
        </p:txBody>
      </p:sp>
    </p:spTree>
    <p:extLst>
      <p:ext uri="{BB962C8B-B14F-4D97-AF65-F5344CB8AC3E}">
        <p14:creationId xmlns:p14="http://schemas.microsoft.com/office/powerpoint/2010/main" val="2383061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17</a:t>
            </a:fld>
            <a:endParaRPr lang="de-DE"/>
          </a:p>
        </p:txBody>
      </p:sp>
    </p:spTree>
    <p:extLst>
      <p:ext uri="{BB962C8B-B14F-4D97-AF65-F5344CB8AC3E}">
        <p14:creationId xmlns:p14="http://schemas.microsoft.com/office/powerpoint/2010/main" val="493957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18</a:t>
            </a:fld>
            <a:endParaRPr lang="de-DE"/>
          </a:p>
        </p:txBody>
      </p:sp>
    </p:spTree>
    <p:extLst>
      <p:ext uri="{BB962C8B-B14F-4D97-AF65-F5344CB8AC3E}">
        <p14:creationId xmlns:p14="http://schemas.microsoft.com/office/powerpoint/2010/main" val="1963170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19</a:t>
            </a:fld>
            <a:endParaRPr lang="de-DE"/>
          </a:p>
        </p:txBody>
      </p:sp>
    </p:spTree>
    <p:extLst>
      <p:ext uri="{BB962C8B-B14F-4D97-AF65-F5344CB8AC3E}">
        <p14:creationId xmlns:p14="http://schemas.microsoft.com/office/powerpoint/2010/main" val="1477292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Pfarrfest in Flieden – Reitverein mit geritten</a:t>
            </a:r>
          </a:p>
          <a:p>
            <a:endParaRPr lang="de-DE" dirty="0"/>
          </a:p>
          <a:p>
            <a:pPr marL="228600" indent="-228600">
              <a:buAutoNum type="arabicPeriod"/>
            </a:pPr>
            <a:r>
              <a:rPr lang="de-DE" dirty="0"/>
              <a:t>Turnier in Grebenhain: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de-DE" dirty="0"/>
              <a:t>Die ersten Reiter: Ingo Reisner, Marina </a:t>
            </a:r>
            <a:r>
              <a:rPr lang="de-DE" dirty="0" err="1"/>
              <a:t>Larbig</a:t>
            </a:r>
            <a:r>
              <a:rPr lang="de-DE" dirty="0"/>
              <a:t>, Katja, Manfred Kress, Harald </a:t>
            </a:r>
            <a:r>
              <a:rPr lang="de-DE" dirty="0" err="1"/>
              <a:t>Firle</a:t>
            </a:r>
            <a:r>
              <a:rPr lang="de-DE" dirty="0"/>
              <a:t>, Hellmut Happ, Manfred Happ, Christine Kempf, Boris </a:t>
            </a:r>
            <a:r>
              <a:rPr lang="de-DE" dirty="0" err="1"/>
              <a:t>Osipowicz</a:t>
            </a:r>
            <a:endParaRPr lang="de-DE" dirty="0"/>
          </a:p>
          <a:p>
            <a:pPr marL="457200" lvl="1" indent="0">
              <a:buNone/>
            </a:pPr>
            <a:r>
              <a:rPr lang="de-DE" dirty="0"/>
              <a:t>Kutsche: Werne Reinke</a:t>
            </a:r>
          </a:p>
          <a:p>
            <a:pPr marL="457200" lvl="1" indent="0">
              <a:buNone/>
            </a:pPr>
            <a:endParaRPr lang="de-DE" dirty="0"/>
          </a:p>
          <a:p>
            <a:pPr marL="0" lvl="0" indent="0">
              <a:buNone/>
            </a:pPr>
            <a:r>
              <a:rPr lang="de-DE" dirty="0"/>
              <a:t>1. Fuchsjagd mit anschließendem Reiterball in den Thomasstuben in Döngesmühle, ca.12km, Einladung Foto</a:t>
            </a:r>
          </a:p>
        </p:txBody>
      </p:sp>
      <p:sp>
        <p:nvSpPr>
          <p:cNvPr id="4" name="Foliennummernplatzhalter 3"/>
          <p:cNvSpPr>
            <a:spLocks noGrp="1"/>
          </p:cNvSpPr>
          <p:nvPr>
            <p:ph type="sldNum" sz="quarter" idx="5"/>
          </p:nvPr>
        </p:nvSpPr>
        <p:spPr/>
        <p:txBody>
          <a:bodyPr/>
          <a:lstStyle/>
          <a:p>
            <a:fld id="{5AD8C754-9DBF-42DB-9578-E0F5A583AA58}" type="slidenum">
              <a:rPr lang="de-DE" smtClean="0"/>
              <a:t>2</a:t>
            </a:fld>
            <a:endParaRPr lang="de-DE"/>
          </a:p>
        </p:txBody>
      </p:sp>
    </p:spTree>
    <p:extLst>
      <p:ext uri="{BB962C8B-B14F-4D97-AF65-F5344CB8AC3E}">
        <p14:creationId xmlns:p14="http://schemas.microsoft.com/office/powerpoint/2010/main" val="2706691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1984</a:t>
            </a:r>
          </a:p>
          <a:p>
            <a:r>
              <a:rPr lang="de-DE" dirty="0"/>
              <a:t>Eintragung ins Vereinsregister</a:t>
            </a:r>
          </a:p>
          <a:p>
            <a:r>
              <a:rPr lang="de-DE" dirty="0"/>
              <a:t>Quizfahrt mit der Kutsche, über Flieden hinaus (Eichenzell, Landkreis Fulda bis in den Vogelsberg)</a:t>
            </a:r>
          </a:p>
          <a:p>
            <a:endParaRPr lang="de-DE" dirty="0"/>
          </a:p>
          <a:p>
            <a:r>
              <a:rPr lang="de-DE" dirty="0"/>
              <a:t>1986</a:t>
            </a:r>
          </a:p>
          <a:p>
            <a:r>
              <a:rPr lang="de-DE" dirty="0"/>
              <a:t>Anfang September Reit- und Fahrturnier mit Kreismeisterschaften (KRB Fulda)</a:t>
            </a:r>
          </a:p>
          <a:p>
            <a:r>
              <a:rPr lang="de-DE" dirty="0"/>
              <a:t>Ende September Schleppjagd zur 600 Jahrfeier der Gemeinde </a:t>
            </a:r>
            <a:r>
              <a:rPr lang="de-DE" dirty="0" err="1"/>
              <a:t>Magdlos</a:t>
            </a:r>
            <a:r>
              <a:rPr lang="de-DE" dirty="0"/>
              <a:t>, ca. 50 Teilnehmer, ca. 17km –</a:t>
            </a:r>
            <a:r>
              <a:rPr lang="de-DE" dirty="0" err="1"/>
              <a:t>Magdlos</a:t>
            </a:r>
            <a:r>
              <a:rPr lang="de-DE" dirty="0"/>
              <a:t>-Stork-Wallroth (Karte), inkl. </a:t>
            </a:r>
            <a:r>
              <a:rPr lang="de-DE" dirty="0" err="1"/>
              <a:t>Pferdesegung</a:t>
            </a:r>
            <a:r>
              <a:rPr lang="de-DE" dirty="0"/>
              <a:t> vor der Kirche in </a:t>
            </a:r>
            <a:r>
              <a:rPr lang="de-DE" dirty="0" err="1"/>
              <a:t>Magdlos</a:t>
            </a:r>
            <a:r>
              <a:rPr lang="de-DE" dirty="0"/>
              <a:t> Pfarrer </a:t>
            </a:r>
            <a:r>
              <a:rPr lang="de-DE" dirty="0" err="1"/>
              <a:t>Gollbach</a:t>
            </a:r>
            <a:endParaRPr lang="de-DE" dirty="0"/>
          </a:p>
          <a:p>
            <a:endParaRPr lang="de-DE" dirty="0"/>
          </a:p>
          <a:p>
            <a:r>
              <a:rPr lang="de-DE" dirty="0"/>
              <a:t>1987</a:t>
            </a:r>
          </a:p>
          <a:p>
            <a:r>
              <a:rPr lang="de-DE" dirty="0"/>
              <a:t>Reit und Fahrturnier mit Kreismeisterschaften und abends Disco im Festzelt mit S.E.M. </a:t>
            </a:r>
            <a:r>
              <a:rPr lang="de-DE" dirty="0" err="1"/>
              <a:t>acoustics</a:t>
            </a:r>
            <a:endParaRPr lang="de-DE" dirty="0"/>
          </a:p>
          <a:p>
            <a:endParaRPr lang="de-DE" dirty="0"/>
          </a:p>
          <a:p>
            <a:r>
              <a:rPr lang="de-DE" dirty="0"/>
              <a:t>1988</a:t>
            </a:r>
          </a:p>
          <a:p>
            <a:r>
              <a:rPr lang="de-DE" dirty="0"/>
              <a:t>Reit und Fahrturnier mit Kreismeisterschaften und abends Disco im Festzelt mit S.E.M. </a:t>
            </a:r>
            <a:r>
              <a:rPr lang="de-DE" dirty="0" err="1"/>
              <a:t>acoustics</a:t>
            </a:r>
            <a:endParaRPr lang="de-DE" dirty="0"/>
          </a:p>
          <a:p>
            <a:endParaRPr lang="de-DE" dirty="0"/>
          </a:p>
          <a:p>
            <a:r>
              <a:rPr lang="de-DE" dirty="0"/>
              <a:t>1990</a:t>
            </a:r>
          </a:p>
          <a:p>
            <a:r>
              <a:rPr lang="de-DE" dirty="0"/>
              <a:t>Deutsch-deutsches </a:t>
            </a:r>
            <a:r>
              <a:rPr lang="de-DE" dirty="0" err="1"/>
              <a:t>JumperMeeting</a:t>
            </a:r>
            <a:r>
              <a:rPr lang="de-DE" dirty="0"/>
              <a:t> mit nordhessischen Meisterschaften in Springen und Dressur bis Klasse S</a:t>
            </a:r>
          </a:p>
          <a:p>
            <a:r>
              <a:rPr lang="de-DE" dirty="0"/>
              <a:t>-mit Tanzabend mit </a:t>
            </a:r>
            <a:r>
              <a:rPr lang="de-DE" dirty="0" err="1"/>
              <a:t>thüringer</a:t>
            </a:r>
            <a:r>
              <a:rPr lang="de-DE" dirty="0"/>
              <a:t> Showband „</a:t>
            </a:r>
            <a:r>
              <a:rPr lang="de-DE" dirty="0" err="1"/>
              <a:t>Consul</a:t>
            </a:r>
            <a:r>
              <a:rPr lang="de-DE" dirty="0"/>
              <a:t>“ deutsch-deutscher Abend mit Vereinen und Folkloregruppen aus Hessen und Thüringen</a:t>
            </a:r>
          </a:p>
          <a:p>
            <a:r>
              <a:rPr lang="de-DE" dirty="0"/>
              <a:t>-Rahmenprogramm- Hengste aus Dillenburger Landesgestüt mit ihren Nachkommen</a:t>
            </a:r>
          </a:p>
          <a:p>
            <a:endParaRPr lang="de-DE" dirty="0"/>
          </a:p>
          <a:p>
            <a:r>
              <a:rPr lang="de-DE" dirty="0"/>
              <a:t>1991</a:t>
            </a:r>
          </a:p>
          <a:p>
            <a:r>
              <a:rPr lang="de-DE" dirty="0"/>
              <a:t>Reit und Fahrturnier mit Kreismeisterschaften in Dressur Springen und Fahren</a:t>
            </a:r>
          </a:p>
          <a:p>
            <a:endParaRPr lang="de-DE" dirty="0"/>
          </a:p>
          <a:p>
            <a:r>
              <a:rPr lang="de-DE" dirty="0"/>
              <a:t>1993</a:t>
            </a:r>
          </a:p>
          <a:p>
            <a:r>
              <a:rPr lang="de-DE" dirty="0"/>
              <a:t>Reit und Fahrturnier  Qualifikation zum </a:t>
            </a:r>
            <a:r>
              <a:rPr lang="de-DE" dirty="0" err="1"/>
              <a:t>Equitop</a:t>
            </a:r>
            <a:r>
              <a:rPr lang="de-DE" dirty="0"/>
              <a:t>-Cup (Jugendchampionat Hessen und Rheinland/Pfalz)</a:t>
            </a:r>
          </a:p>
          <a:p>
            <a:endParaRPr lang="de-DE" dirty="0"/>
          </a:p>
          <a:p>
            <a:r>
              <a:rPr lang="de-DE" dirty="0"/>
              <a:t>1996</a:t>
            </a:r>
          </a:p>
          <a:p>
            <a:r>
              <a:rPr lang="de-DE" dirty="0"/>
              <a:t>Reit und Fahrturnier mit Kreismeisterschaften in Dressur Springen und Fahren</a:t>
            </a:r>
          </a:p>
          <a:p>
            <a:r>
              <a:rPr lang="de-DE" dirty="0"/>
              <a:t>-175 Jahr Feier vom Landkreis Fulda </a:t>
            </a:r>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20</a:t>
            </a:fld>
            <a:endParaRPr lang="de-DE"/>
          </a:p>
        </p:txBody>
      </p:sp>
    </p:spTree>
    <p:extLst>
      <p:ext uri="{BB962C8B-B14F-4D97-AF65-F5344CB8AC3E}">
        <p14:creationId xmlns:p14="http://schemas.microsoft.com/office/powerpoint/2010/main" val="1212213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2001</a:t>
            </a:r>
          </a:p>
          <a:p>
            <a:r>
              <a:rPr lang="de-DE" dirty="0"/>
              <a:t>Indianerlager</a:t>
            </a:r>
          </a:p>
          <a:p>
            <a:r>
              <a:rPr lang="de-DE" dirty="0" err="1"/>
              <a:t>Hindernissreinigung</a:t>
            </a:r>
            <a:endParaRPr lang="de-DE" dirty="0"/>
          </a:p>
          <a:p>
            <a:r>
              <a:rPr lang="de-DE" dirty="0"/>
              <a:t>Über 100 Mitglieder</a:t>
            </a:r>
          </a:p>
          <a:p>
            <a:endParaRPr lang="de-DE" dirty="0"/>
          </a:p>
          <a:p>
            <a:r>
              <a:rPr lang="de-DE" dirty="0"/>
              <a:t>2002</a:t>
            </a:r>
          </a:p>
          <a:p>
            <a:r>
              <a:rPr lang="de-DE" dirty="0"/>
              <a:t>Indianerlager</a:t>
            </a:r>
          </a:p>
          <a:p>
            <a:r>
              <a:rPr lang="de-DE" dirty="0"/>
              <a:t>2. Trail am Reitplatz und Waldstück</a:t>
            </a:r>
          </a:p>
          <a:p>
            <a:endParaRPr lang="de-DE" dirty="0"/>
          </a:p>
          <a:p>
            <a:r>
              <a:rPr lang="de-DE" dirty="0"/>
              <a:t>2003</a:t>
            </a:r>
          </a:p>
          <a:p>
            <a:r>
              <a:rPr lang="de-DE" dirty="0"/>
              <a:t>Indianerlager</a:t>
            </a:r>
          </a:p>
          <a:p>
            <a:r>
              <a:rPr lang="de-DE" dirty="0"/>
              <a:t>1.Trail mit ca. 30 Teilnehmer</a:t>
            </a:r>
          </a:p>
          <a:p>
            <a:r>
              <a:rPr lang="de-DE" dirty="0"/>
              <a:t>Taubenzüchter ziehen aus Vereinsheim aus</a:t>
            </a:r>
          </a:p>
          <a:p>
            <a:r>
              <a:rPr lang="de-DE" dirty="0"/>
              <a:t>Turnier im August</a:t>
            </a:r>
          </a:p>
          <a:p>
            <a:endParaRPr lang="de-DE" dirty="0"/>
          </a:p>
          <a:p>
            <a:r>
              <a:rPr lang="de-DE" dirty="0"/>
              <a:t>2004</a:t>
            </a:r>
          </a:p>
          <a:p>
            <a:r>
              <a:rPr lang="de-DE" dirty="0"/>
              <a:t>Tag des Pferde</a:t>
            </a:r>
          </a:p>
          <a:p>
            <a:r>
              <a:rPr lang="de-DE" dirty="0"/>
              <a:t>Trail</a:t>
            </a:r>
          </a:p>
          <a:p>
            <a:endParaRPr lang="de-DE" dirty="0"/>
          </a:p>
          <a:p>
            <a:r>
              <a:rPr lang="de-DE" dirty="0"/>
              <a:t>2005</a:t>
            </a:r>
          </a:p>
          <a:p>
            <a:r>
              <a:rPr lang="de-DE" dirty="0"/>
              <a:t>Indianerlager</a:t>
            </a:r>
          </a:p>
          <a:p>
            <a:endParaRPr lang="de-DE" dirty="0"/>
          </a:p>
          <a:p>
            <a:r>
              <a:rPr lang="de-DE" dirty="0"/>
              <a:t>2006 </a:t>
            </a:r>
          </a:p>
          <a:p>
            <a:r>
              <a:rPr lang="de-DE" dirty="0"/>
              <a:t>Tag des Pferde zur 1200 Jahrfeier der Gemeinde Flieden</a:t>
            </a:r>
          </a:p>
          <a:p>
            <a:endParaRPr lang="de-DE" dirty="0"/>
          </a:p>
          <a:p>
            <a:r>
              <a:rPr lang="de-DE" dirty="0"/>
              <a:t>2007 </a:t>
            </a:r>
          </a:p>
          <a:p>
            <a:r>
              <a:rPr lang="de-DE" dirty="0"/>
              <a:t>Anschaffung der Wiesenegge</a:t>
            </a:r>
          </a:p>
          <a:p>
            <a:endParaRPr lang="de-DE" dirty="0"/>
          </a:p>
          <a:p>
            <a:r>
              <a:rPr lang="de-DE" dirty="0"/>
              <a:t>2008</a:t>
            </a:r>
          </a:p>
          <a:p>
            <a:r>
              <a:rPr lang="de-DE" dirty="0"/>
              <a:t>Veranstaltung des Haflingerverbands Hessen</a:t>
            </a:r>
          </a:p>
          <a:p>
            <a:r>
              <a:rPr lang="de-DE" dirty="0"/>
              <a:t>Sanierung der Reitplatzumrandung + Dach des Vereinsheims</a:t>
            </a:r>
          </a:p>
          <a:p>
            <a:endParaRPr lang="de-DE" dirty="0"/>
          </a:p>
          <a:p>
            <a:r>
              <a:rPr lang="de-DE" dirty="0"/>
              <a:t>2009</a:t>
            </a:r>
          </a:p>
          <a:p>
            <a:r>
              <a:rPr lang="de-DE" dirty="0"/>
              <a:t>Pferdefest</a:t>
            </a:r>
          </a:p>
          <a:p>
            <a:r>
              <a:rPr lang="de-DE" dirty="0"/>
              <a:t>Haflingerschau</a:t>
            </a:r>
          </a:p>
          <a:p>
            <a:r>
              <a:rPr lang="de-DE" dirty="0"/>
              <a:t>Sanierung der Reitplatzumrandung am </a:t>
            </a:r>
            <a:r>
              <a:rPr lang="de-DE" dirty="0" err="1"/>
              <a:t>Abreiteplatz</a:t>
            </a:r>
            <a:endParaRPr lang="de-DE" dirty="0"/>
          </a:p>
          <a:p>
            <a:endParaRPr lang="de-DE" dirty="0"/>
          </a:p>
          <a:p>
            <a:r>
              <a:rPr lang="de-DE" dirty="0"/>
              <a:t>2011</a:t>
            </a:r>
          </a:p>
          <a:p>
            <a:r>
              <a:rPr lang="de-DE" dirty="0" err="1"/>
              <a:t>Tiersegung</a:t>
            </a:r>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21</a:t>
            </a:fld>
            <a:endParaRPr lang="de-DE"/>
          </a:p>
        </p:txBody>
      </p:sp>
    </p:spTree>
    <p:extLst>
      <p:ext uri="{BB962C8B-B14F-4D97-AF65-F5344CB8AC3E}">
        <p14:creationId xmlns:p14="http://schemas.microsoft.com/office/powerpoint/2010/main" val="1893958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2012</a:t>
            </a:r>
          </a:p>
          <a:p>
            <a:r>
              <a:rPr lang="de-DE" dirty="0"/>
              <a:t>Grundlegende Sanierung der Hindernisse</a:t>
            </a:r>
          </a:p>
          <a:p>
            <a:endParaRPr lang="de-DE" dirty="0"/>
          </a:p>
          <a:p>
            <a:r>
              <a:rPr lang="de-DE" dirty="0"/>
              <a:t>2013</a:t>
            </a:r>
          </a:p>
          <a:p>
            <a:r>
              <a:rPr lang="de-DE" dirty="0"/>
              <a:t>Vereinsvergleichswettkampf </a:t>
            </a:r>
          </a:p>
          <a:p>
            <a:r>
              <a:rPr lang="de-DE" dirty="0"/>
              <a:t>-erstes Turnier seit längerer Pause</a:t>
            </a:r>
          </a:p>
          <a:p>
            <a:r>
              <a:rPr lang="de-DE" dirty="0"/>
              <a:t>-</a:t>
            </a:r>
            <a:r>
              <a:rPr lang="de-DE" dirty="0" err="1"/>
              <a:t>Wbo</a:t>
            </a:r>
            <a:r>
              <a:rPr lang="de-DE" dirty="0"/>
              <a:t> bis Dressurreiter A und Springen A** (1m)</a:t>
            </a:r>
          </a:p>
          <a:p>
            <a:r>
              <a:rPr lang="de-DE" dirty="0"/>
              <a:t>-zum 40 jährigen Jubiläum</a:t>
            </a:r>
          </a:p>
          <a:p>
            <a:r>
              <a:rPr lang="de-DE" dirty="0"/>
              <a:t>-</a:t>
            </a:r>
            <a:r>
              <a:rPr lang="de-DE" dirty="0" err="1"/>
              <a:t>Hindernissegung</a:t>
            </a:r>
            <a:r>
              <a:rPr lang="de-DE" dirty="0"/>
              <a:t>, der im Vorjahr renovierten </a:t>
            </a:r>
            <a:r>
              <a:rPr lang="de-DE" dirty="0" err="1"/>
              <a:t>Pacours</a:t>
            </a:r>
            <a:endParaRPr lang="de-DE" dirty="0"/>
          </a:p>
          <a:p>
            <a:r>
              <a:rPr lang="de-DE" dirty="0"/>
              <a:t>-Wassergraben und Billiard vom Platz entfernt</a:t>
            </a:r>
          </a:p>
          <a:p>
            <a:endParaRPr lang="de-DE" dirty="0"/>
          </a:p>
          <a:p>
            <a:r>
              <a:rPr lang="de-DE" dirty="0"/>
              <a:t>-Vorstandswechsel – „junge Leute“</a:t>
            </a:r>
          </a:p>
          <a:p>
            <a:r>
              <a:rPr lang="de-DE" dirty="0"/>
              <a:t>-</a:t>
            </a:r>
            <a:r>
              <a:rPr lang="de-DE" dirty="0" err="1"/>
              <a:t>springlehrgang</a:t>
            </a:r>
            <a:r>
              <a:rPr lang="de-DE" dirty="0"/>
              <a:t> </a:t>
            </a:r>
            <a:r>
              <a:rPr lang="de-DE" dirty="0" err="1"/>
              <a:t>ralf</a:t>
            </a:r>
            <a:r>
              <a:rPr lang="de-DE" dirty="0"/>
              <a:t> </a:t>
            </a:r>
            <a:r>
              <a:rPr lang="de-DE" dirty="0" err="1"/>
              <a:t>rückert</a:t>
            </a:r>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22</a:t>
            </a:fld>
            <a:endParaRPr lang="de-DE"/>
          </a:p>
        </p:txBody>
      </p:sp>
    </p:spTree>
    <p:extLst>
      <p:ext uri="{BB962C8B-B14F-4D97-AF65-F5344CB8AC3E}">
        <p14:creationId xmlns:p14="http://schemas.microsoft.com/office/powerpoint/2010/main" val="2708197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-2014 1 Tag WBO</a:t>
            </a:r>
          </a:p>
          <a:p>
            <a:endParaRPr lang="de-DE" dirty="0"/>
          </a:p>
          <a:p>
            <a:r>
              <a:rPr lang="de-DE" dirty="0"/>
              <a:t>2013-2019 Springlehrgang bei Ralf Rückert</a:t>
            </a:r>
          </a:p>
          <a:p>
            <a:endParaRPr lang="de-DE" dirty="0"/>
          </a:p>
          <a:p>
            <a:r>
              <a:rPr lang="de-DE" dirty="0"/>
              <a:t>2014 Besuch Festhallenturnier</a:t>
            </a:r>
          </a:p>
          <a:p>
            <a:endParaRPr lang="de-DE" dirty="0"/>
          </a:p>
          <a:p>
            <a:r>
              <a:rPr lang="de-DE" dirty="0"/>
              <a:t>Tiersegnung 2014-2023</a:t>
            </a:r>
          </a:p>
          <a:p>
            <a:r>
              <a:rPr lang="de-DE" dirty="0"/>
              <a:t>2014 Trail Pferd</a:t>
            </a:r>
          </a:p>
          <a:p>
            <a:endParaRPr lang="de-DE" dirty="0"/>
          </a:p>
          <a:p>
            <a:r>
              <a:rPr lang="de-DE" dirty="0"/>
              <a:t>Facebook seit 2014</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23</a:t>
            </a:fld>
            <a:endParaRPr lang="de-DE"/>
          </a:p>
        </p:txBody>
      </p:sp>
    </p:spTree>
    <p:extLst>
      <p:ext uri="{BB962C8B-B14F-4D97-AF65-F5344CB8AC3E}">
        <p14:creationId xmlns:p14="http://schemas.microsoft.com/office/powerpoint/2010/main" val="1579644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-2014 1 Tag WBO</a:t>
            </a:r>
          </a:p>
          <a:p>
            <a:endParaRPr lang="de-DE" dirty="0"/>
          </a:p>
          <a:p>
            <a:r>
              <a:rPr lang="de-DE" dirty="0"/>
              <a:t>2013-2019 Springlehrgang bei Ralf Rückert</a:t>
            </a:r>
          </a:p>
          <a:p>
            <a:endParaRPr lang="de-DE" dirty="0"/>
          </a:p>
          <a:p>
            <a:r>
              <a:rPr lang="de-DE" dirty="0"/>
              <a:t>2014 Besuch Festhallenturnier</a:t>
            </a:r>
          </a:p>
          <a:p>
            <a:endParaRPr lang="de-DE" dirty="0"/>
          </a:p>
          <a:p>
            <a:r>
              <a:rPr lang="de-DE" dirty="0"/>
              <a:t>Tiersegnung 2014-2023</a:t>
            </a:r>
          </a:p>
          <a:p>
            <a:r>
              <a:rPr lang="de-DE" dirty="0"/>
              <a:t>2014 Trail Pferd</a:t>
            </a:r>
          </a:p>
          <a:p>
            <a:endParaRPr lang="de-DE" dirty="0"/>
          </a:p>
          <a:p>
            <a:r>
              <a:rPr lang="de-DE" dirty="0"/>
              <a:t>Facebook seit 2014</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24</a:t>
            </a:fld>
            <a:endParaRPr lang="de-DE"/>
          </a:p>
        </p:txBody>
      </p:sp>
    </p:spTree>
    <p:extLst>
      <p:ext uri="{BB962C8B-B14F-4D97-AF65-F5344CB8AC3E}">
        <p14:creationId xmlns:p14="http://schemas.microsoft.com/office/powerpoint/2010/main" val="2534682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-2015 2 Tage WBO</a:t>
            </a:r>
          </a:p>
          <a:p>
            <a:endParaRPr lang="de-DE" dirty="0"/>
          </a:p>
          <a:p>
            <a:r>
              <a:rPr lang="de-DE" dirty="0"/>
              <a:t>2013-2019 Springlehrgang bei Ralf Rückert</a:t>
            </a:r>
          </a:p>
          <a:p>
            <a:endParaRPr lang="de-DE" dirty="0"/>
          </a:p>
          <a:p>
            <a:r>
              <a:rPr lang="de-DE" dirty="0"/>
              <a:t>Tiersegnung 2014-2023</a:t>
            </a:r>
          </a:p>
          <a:p>
            <a:r>
              <a:rPr lang="de-DE" dirty="0"/>
              <a:t>2015 Trail Pferd</a:t>
            </a:r>
          </a:p>
          <a:p>
            <a:endParaRPr lang="de-DE" dirty="0"/>
          </a:p>
          <a:p>
            <a:r>
              <a:rPr lang="de-DE" dirty="0"/>
              <a:t>2015 Vereinsausflug zum Erlebnispark </a:t>
            </a:r>
            <a:r>
              <a:rPr lang="de-DE" dirty="0" err="1"/>
              <a:t>Steinau</a:t>
            </a:r>
            <a:endParaRPr lang="de-DE" dirty="0"/>
          </a:p>
          <a:p>
            <a:endParaRPr lang="de-DE" dirty="0"/>
          </a:p>
          <a:p>
            <a:r>
              <a:rPr lang="de-DE" dirty="0" err="1"/>
              <a:t>PasoFino</a:t>
            </a:r>
            <a:r>
              <a:rPr lang="de-DE" dirty="0"/>
              <a:t> Turnier</a:t>
            </a:r>
          </a:p>
          <a:p>
            <a:r>
              <a:rPr lang="de-DE" dirty="0"/>
              <a:t>2018 und 2015 (</a:t>
            </a:r>
            <a:r>
              <a:rPr lang="de-DE" dirty="0" err="1"/>
              <a:t>piratenquadrille</a:t>
            </a:r>
            <a:r>
              <a:rPr lang="de-DE" dirty="0"/>
              <a:t>)</a:t>
            </a:r>
          </a:p>
          <a:p>
            <a:endParaRPr lang="de-DE" dirty="0"/>
          </a:p>
          <a:p>
            <a:r>
              <a:rPr lang="de-DE" dirty="0"/>
              <a:t>2015 Homepage</a:t>
            </a:r>
          </a:p>
        </p:txBody>
      </p:sp>
      <p:sp>
        <p:nvSpPr>
          <p:cNvPr id="4" name="Foliennummernplatzhalter 3"/>
          <p:cNvSpPr>
            <a:spLocks noGrp="1"/>
          </p:cNvSpPr>
          <p:nvPr>
            <p:ph type="sldNum" sz="quarter" idx="5"/>
          </p:nvPr>
        </p:nvSpPr>
        <p:spPr/>
        <p:txBody>
          <a:bodyPr/>
          <a:lstStyle/>
          <a:p>
            <a:fld id="{5AD8C754-9DBF-42DB-9578-E0F5A583AA58}" type="slidenum">
              <a:rPr lang="de-DE" smtClean="0"/>
              <a:t>25</a:t>
            </a:fld>
            <a:endParaRPr lang="de-DE"/>
          </a:p>
        </p:txBody>
      </p:sp>
    </p:spTree>
    <p:extLst>
      <p:ext uri="{BB962C8B-B14F-4D97-AF65-F5344CB8AC3E}">
        <p14:creationId xmlns:p14="http://schemas.microsoft.com/office/powerpoint/2010/main" val="3289087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-2016 1 Tag LPO 1 Tag WBO</a:t>
            </a:r>
          </a:p>
          <a:p>
            <a:endParaRPr lang="de-DE" dirty="0"/>
          </a:p>
          <a:p>
            <a:r>
              <a:rPr lang="de-DE" dirty="0"/>
              <a:t>2013-2019 Springlehrgang bei Ralf Rückert</a:t>
            </a:r>
          </a:p>
          <a:p>
            <a:r>
              <a:rPr lang="de-DE" dirty="0"/>
              <a:t>2016 Dressurlehrgang Klaus-Michael Köster</a:t>
            </a:r>
          </a:p>
          <a:p>
            <a:endParaRPr lang="de-DE" dirty="0"/>
          </a:p>
          <a:p>
            <a:r>
              <a:rPr lang="de-DE" dirty="0"/>
              <a:t>Tiersegnung 2014-2023</a:t>
            </a:r>
          </a:p>
          <a:p>
            <a:r>
              <a:rPr lang="de-DE" dirty="0"/>
              <a:t>2016 Quadrille </a:t>
            </a:r>
            <a:r>
              <a:rPr lang="de-DE" dirty="0" err="1"/>
              <a:t>Priaten+Gangpferdevorführung</a:t>
            </a:r>
            <a:r>
              <a:rPr lang="de-DE" dirty="0"/>
              <a:t> Paso </a:t>
            </a:r>
            <a:r>
              <a:rPr lang="de-DE" dirty="0" err="1"/>
              <a:t>Finos</a:t>
            </a:r>
            <a:endParaRPr lang="de-DE" dirty="0"/>
          </a:p>
          <a:p>
            <a:endParaRPr lang="de-DE" dirty="0"/>
          </a:p>
          <a:p>
            <a:r>
              <a:rPr lang="de-DE" dirty="0"/>
              <a:t>2016 kunterbuntes Kinderfest am Hof Bauermeister</a:t>
            </a:r>
          </a:p>
          <a:p>
            <a:endParaRPr lang="de-DE" dirty="0"/>
          </a:p>
          <a:p>
            <a:r>
              <a:rPr lang="de-DE" dirty="0"/>
              <a:t>Jugendcup Teilnahme durch </a:t>
            </a:r>
            <a:r>
              <a:rPr lang="de-DE" dirty="0" err="1"/>
              <a:t>Berishof</a:t>
            </a:r>
            <a:r>
              <a:rPr lang="de-DE" dirty="0"/>
              <a:t> Flieden 2016 1. Platz +20181. Platz mit Teilnahme am </a:t>
            </a:r>
            <a:r>
              <a:rPr lang="de-DE" dirty="0" err="1"/>
              <a:t>reginal</a:t>
            </a:r>
            <a:r>
              <a:rPr lang="de-DE" dirty="0"/>
              <a:t> finale in </a:t>
            </a:r>
            <a:r>
              <a:rPr lang="de-DE" dirty="0" err="1"/>
              <a:t>ziegenhain</a:t>
            </a:r>
            <a:endParaRPr lang="de-DE" dirty="0"/>
          </a:p>
          <a:p>
            <a:endParaRPr lang="de-DE" dirty="0"/>
          </a:p>
          <a:p>
            <a:r>
              <a:rPr lang="de-DE" dirty="0"/>
              <a:t>Adventsritt 2016+2017 mit </a:t>
            </a:r>
            <a:r>
              <a:rPr lang="de-DE" dirty="0" err="1"/>
              <a:t>weihnachtsfeier</a:t>
            </a:r>
            <a:endParaRPr lang="de-DE" dirty="0"/>
          </a:p>
          <a:p>
            <a:endParaRPr lang="de-DE" dirty="0"/>
          </a:p>
          <a:p>
            <a:r>
              <a:rPr lang="de-DE" dirty="0"/>
              <a:t>2016 Neufassung der Satzung </a:t>
            </a:r>
          </a:p>
          <a:p>
            <a:r>
              <a:rPr lang="de-DE" dirty="0"/>
              <a:t>-</a:t>
            </a:r>
            <a:r>
              <a:rPr lang="de-DE" dirty="0" err="1"/>
              <a:t>geschfötführender</a:t>
            </a:r>
            <a:r>
              <a:rPr lang="de-DE" dirty="0"/>
              <a:t> Vorstand und </a:t>
            </a:r>
            <a:r>
              <a:rPr lang="de-DE" dirty="0" err="1"/>
              <a:t>erweiteret</a:t>
            </a:r>
            <a:r>
              <a:rPr lang="de-DE" dirty="0"/>
              <a:t> Vorstand statt 1.+2. Vorsitzender</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26</a:t>
            </a:fld>
            <a:endParaRPr lang="de-DE"/>
          </a:p>
        </p:txBody>
      </p:sp>
    </p:spTree>
    <p:extLst>
      <p:ext uri="{BB962C8B-B14F-4D97-AF65-F5344CB8AC3E}">
        <p14:creationId xmlns:p14="http://schemas.microsoft.com/office/powerpoint/2010/main" val="2678638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-2016 1 Tag LPO 1 Tag WBO</a:t>
            </a:r>
          </a:p>
          <a:p>
            <a:endParaRPr lang="de-DE" dirty="0"/>
          </a:p>
          <a:p>
            <a:r>
              <a:rPr lang="de-DE" dirty="0"/>
              <a:t>2013-2019 Springlehrgang bei Ralf Rückert</a:t>
            </a:r>
          </a:p>
          <a:p>
            <a:r>
              <a:rPr lang="de-DE" dirty="0"/>
              <a:t>2016 Dressurlehrgang Klaus-Michael Köster</a:t>
            </a:r>
          </a:p>
          <a:p>
            <a:endParaRPr lang="de-DE" dirty="0"/>
          </a:p>
          <a:p>
            <a:r>
              <a:rPr lang="de-DE" dirty="0"/>
              <a:t>Tiersegnung 2014-2023</a:t>
            </a:r>
          </a:p>
          <a:p>
            <a:r>
              <a:rPr lang="de-DE" dirty="0"/>
              <a:t>2016 Quadrille </a:t>
            </a:r>
            <a:r>
              <a:rPr lang="de-DE" dirty="0" err="1"/>
              <a:t>Priaten+Gangpferdevorführung</a:t>
            </a:r>
            <a:r>
              <a:rPr lang="de-DE" dirty="0"/>
              <a:t> Paso </a:t>
            </a:r>
            <a:r>
              <a:rPr lang="de-DE" dirty="0" err="1"/>
              <a:t>Finos</a:t>
            </a:r>
            <a:endParaRPr lang="de-DE" dirty="0"/>
          </a:p>
          <a:p>
            <a:endParaRPr lang="de-DE" dirty="0"/>
          </a:p>
          <a:p>
            <a:r>
              <a:rPr lang="de-DE" dirty="0"/>
              <a:t>2016 kunterbuntes Kinderfest am Hof Bauermeister</a:t>
            </a:r>
          </a:p>
          <a:p>
            <a:endParaRPr lang="de-DE" dirty="0"/>
          </a:p>
          <a:p>
            <a:r>
              <a:rPr lang="de-DE" dirty="0"/>
              <a:t>Jugendcup Teilnahme durch </a:t>
            </a:r>
            <a:r>
              <a:rPr lang="de-DE" dirty="0" err="1"/>
              <a:t>Berishof</a:t>
            </a:r>
            <a:r>
              <a:rPr lang="de-DE" dirty="0"/>
              <a:t> Flieden 2016 1. Platz +20181. Platz mit Teilnahme am </a:t>
            </a:r>
            <a:r>
              <a:rPr lang="de-DE" dirty="0" err="1"/>
              <a:t>reginal</a:t>
            </a:r>
            <a:r>
              <a:rPr lang="de-DE" dirty="0"/>
              <a:t> finale in </a:t>
            </a:r>
            <a:r>
              <a:rPr lang="de-DE" dirty="0" err="1"/>
              <a:t>ziegenhain</a:t>
            </a:r>
            <a:endParaRPr lang="de-DE" dirty="0"/>
          </a:p>
          <a:p>
            <a:endParaRPr lang="de-DE" dirty="0"/>
          </a:p>
          <a:p>
            <a:r>
              <a:rPr lang="de-DE" dirty="0"/>
              <a:t>Adventsritt 2016+2017 mit </a:t>
            </a:r>
            <a:r>
              <a:rPr lang="de-DE" dirty="0" err="1"/>
              <a:t>weihnachtsfeier</a:t>
            </a:r>
            <a:endParaRPr lang="de-DE" dirty="0"/>
          </a:p>
          <a:p>
            <a:endParaRPr lang="de-DE" dirty="0"/>
          </a:p>
          <a:p>
            <a:r>
              <a:rPr lang="de-DE" dirty="0"/>
              <a:t>2016 Neufassung der Satzung </a:t>
            </a:r>
          </a:p>
          <a:p>
            <a:r>
              <a:rPr lang="de-DE" dirty="0"/>
              <a:t>-</a:t>
            </a:r>
            <a:r>
              <a:rPr lang="de-DE" dirty="0" err="1"/>
              <a:t>geschfötführender</a:t>
            </a:r>
            <a:r>
              <a:rPr lang="de-DE" dirty="0"/>
              <a:t> Vorstand und </a:t>
            </a:r>
            <a:r>
              <a:rPr lang="de-DE" dirty="0" err="1"/>
              <a:t>erweiteret</a:t>
            </a:r>
            <a:r>
              <a:rPr lang="de-DE" dirty="0"/>
              <a:t> Vorstand statt 1.+2. Vorsitzender</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27</a:t>
            </a:fld>
            <a:endParaRPr lang="de-DE"/>
          </a:p>
        </p:txBody>
      </p:sp>
    </p:spTree>
    <p:extLst>
      <p:ext uri="{BB962C8B-B14F-4D97-AF65-F5344CB8AC3E}">
        <p14:creationId xmlns:p14="http://schemas.microsoft.com/office/powerpoint/2010/main" val="9034680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 1.mal </a:t>
            </a:r>
            <a:r>
              <a:rPr lang="de-DE" dirty="0" err="1"/>
              <a:t>darboven</a:t>
            </a:r>
            <a:endParaRPr lang="de-DE" dirty="0"/>
          </a:p>
          <a:p>
            <a:endParaRPr lang="de-DE" dirty="0"/>
          </a:p>
          <a:p>
            <a:r>
              <a:rPr lang="de-DE" dirty="0"/>
              <a:t>2013-2019 Springlehrgang bei Ralf Rückert</a:t>
            </a:r>
          </a:p>
          <a:p>
            <a:endParaRPr lang="de-DE" dirty="0"/>
          </a:p>
          <a:p>
            <a:r>
              <a:rPr lang="de-DE" dirty="0"/>
              <a:t>Tiersegnung 2014-2023</a:t>
            </a:r>
          </a:p>
          <a:p>
            <a:r>
              <a:rPr lang="de-DE" dirty="0"/>
              <a:t>2017 Trail Pferd, Tierwaage</a:t>
            </a:r>
          </a:p>
          <a:p>
            <a:endParaRPr lang="de-DE" dirty="0"/>
          </a:p>
          <a:p>
            <a:r>
              <a:rPr lang="de-DE" dirty="0"/>
              <a:t>Fastnachtsumzug</a:t>
            </a:r>
          </a:p>
          <a:p>
            <a:r>
              <a:rPr lang="de-DE" dirty="0"/>
              <a:t>2017 Einhörner</a:t>
            </a:r>
          </a:p>
          <a:p>
            <a:endParaRPr lang="de-DE" dirty="0"/>
          </a:p>
          <a:p>
            <a:r>
              <a:rPr lang="de-DE" dirty="0"/>
              <a:t>Sommerferienprogramm</a:t>
            </a:r>
          </a:p>
          <a:p>
            <a:r>
              <a:rPr lang="de-DE" dirty="0"/>
              <a:t>2017 –Steckenpferd </a:t>
            </a:r>
            <a:r>
              <a:rPr lang="de-DE" dirty="0" err="1"/>
              <a:t>basteln+Sprung</a:t>
            </a:r>
            <a:r>
              <a:rPr lang="de-DE" dirty="0"/>
              <a:t> streichen</a:t>
            </a:r>
          </a:p>
          <a:p>
            <a:endParaRPr lang="de-DE" dirty="0"/>
          </a:p>
          <a:p>
            <a:r>
              <a:rPr lang="de-DE" dirty="0"/>
              <a:t>Filmnachmittag </a:t>
            </a:r>
            <a:r>
              <a:rPr lang="de-DE" dirty="0" err="1"/>
              <a:t>januar</a:t>
            </a:r>
            <a:r>
              <a:rPr lang="de-DE" dirty="0"/>
              <a:t> 2017 </a:t>
            </a:r>
            <a:r>
              <a:rPr lang="de-DE" dirty="0" err="1"/>
              <a:t>bibi</a:t>
            </a:r>
            <a:r>
              <a:rPr lang="de-DE" dirty="0"/>
              <a:t> und </a:t>
            </a:r>
            <a:r>
              <a:rPr lang="de-DE" dirty="0" err="1"/>
              <a:t>tina</a:t>
            </a:r>
            <a:endParaRPr lang="de-DE" dirty="0"/>
          </a:p>
          <a:p>
            <a:endParaRPr lang="de-DE" dirty="0"/>
          </a:p>
          <a:p>
            <a:r>
              <a:rPr lang="de-DE" dirty="0"/>
              <a:t>Adventsritt 2017 mit </a:t>
            </a:r>
            <a:r>
              <a:rPr lang="de-DE" dirty="0" err="1"/>
              <a:t>weihnachtsfeier</a:t>
            </a:r>
            <a:endParaRPr lang="de-DE" dirty="0"/>
          </a:p>
          <a:p>
            <a:endParaRPr lang="de-DE" dirty="0"/>
          </a:p>
          <a:p>
            <a:r>
              <a:rPr lang="de-DE" dirty="0"/>
              <a:t>2017 Blutspende </a:t>
            </a:r>
            <a:r>
              <a:rPr lang="de-DE" dirty="0" err="1"/>
              <a:t>aktion</a:t>
            </a:r>
            <a:r>
              <a:rPr lang="de-DE" dirty="0"/>
              <a:t> –als verein Spenden gehen</a:t>
            </a:r>
          </a:p>
          <a:p>
            <a:endParaRPr lang="de-DE" dirty="0"/>
          </a:p>
          <a:p>
            <a:r>
              <a:rPr lang="de-DE" dirty="0"/>
              <a:t>2017 </a:t>
            </a:r>
            <a:r>
              <a:rPr lang="de-DE" dirty="0" err="1"/>
              <a:t>juni</a:t>
            </a:r>
            <a:r>
              <a:rPr lang="de-DE" dirty="0"/>
              <a:t>  </a:t>
            </a:r>
          </a:p>
          <a:p>
            <a:r>
              <a:rPr lang="de-DE" dirty="0"/>
              <a:t>Richterhäuschen am Dressurplatz ist abgebrannt (</a:t>
            </a:r>
            <a:r>
              <a:rPr lang="de-DE" dirty="0" err="1"/>
              <a:t>dressurvierek</a:t>
            </a:r>
            <a:r>
              <a:rPr lang="de-DE" dirty="0"/>
              <a:t> </a:t>
            </a:r>
            <a:r>
              <a:rPr lang="de-DE" dirty="0" err="1"/>
              <a:t>umrandung</a:t>
            </a:r>
            <a:r>
              <a:rPr lang="de-DE" dirty="0"/>
              <a:t> lag drin)</a:t>
            </a:r>
          </a:p>
          <a:p>
            <a:endParaRPr lang="de-DE" dirty="0"/>
          </a:p>
          <a:p>
            <a:r>
              <a:rPr lang="de-DE" dirty="0"/>
              <a:t>Sommer 2017 Springplatz grundlegend Saniert und Dressur und </a:t>
            </a:r>
            <a:r>
              <a:rPr lang="de-DE" dirty="0" err="1"/>
              <a:t>Abreiteplatz</a:t>
            </a:r>
            <a:r>
              <a:rPr lang="de-DE" dirty="0"/>
              <a:t> aufgearbeitet</a:t>
            </a:r>
          </a:p>
          <a:p>
            <a:endParaRPr lang="de-DE" dirty="0"/>
          </a:p>
          <a:p>
            <a:r>
              <a:rPr lang="de-DE" dirty="0"/>
              <a:t>2017 Vereinsheim gestrichen</a:t>
            </a:r>
          </a:p>
        </p:txBody>
      </p:sp>
      <p:sp>
        <p:nvSpPr>
          <p:cNvPr id="4" name="Foliennummernplatzhalter 3"/>
          <p:cNvSpPr>
            <a:spLocks noGrp="1"/>
          </p:cNvSpPr>
          <p:nvPr>
            <p:ph type="sldNum" sz="quarter" idx="5"/>
          </p:nvPr>
        </p:nvSpPr>
        <p:spPr/>
        <p:txBody>
          <a:bodyPr/>
          <a:lstStyle/>
          <a:p>
            <a:fld id="{5AD8C754-9DBF-42DB-9578-E0F5A583AA58}" type="slidenum">
              <a:rPr lang="de-DE" smtClean="0"/>
              <a:t>28</a:t>
            </a:fld>
            <a:endParaRPr lang="de-DE"/>
          </a:p>
        </p:txBody>
      </p:sp>
    </p:spTree>
    <p:extLst>
      <p:ext uri="{BB962C8B-B14F-4D97-AF65-F5344CB8AC3E}">
        <p14:creationId xmlns:p14="http://schemas.microsoft.com/office/powerpoint/2010/main" val="24359489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 1.mal </a:t>
            </a:r>
            <a:r>
              <a:rPr lang="de-DE" dirty="0" err="1"/>
              <a:t>darboven</a:t>
            </a:r>
            <a:endParaRPr lang="de-DE" dirty="0"/>
          </a:p>
          <a:p>
            <a:endParaRPr lang="de-DE" dirty="0"/>
          </a:p>
          <a:p>
            <a:r>
              <a:rPr lang="de-DE" dirty="0"/>
              <a:t>2013-2019 Springlehrgang bei Ralf Rückert</a:t>
            </a:r>
          </a:p>
          <a:p>
            <a:endParaRPr lang="de-DE" dirty="0"/>
          </a:p>
          <a:p>
            <a:r>
              <a:rPr lang="de-DE" dirty="0"/>
              <a:t>Tiersegnung 2014-2023</a:t>
            </a:r>
          </a:p>
          <a:p>
            <a:r>
              <a:rPr lang="de-DE" dirty="0"/>
              <a:t>2017 Trail Pferd, Tierwaage</a:t>
            </a:r>
          </a:p>
          <a:p>
            <a:endParaRPr lang="de-DE" dirty="0"/>
          </a:p>
          <a:p>
            <a:r>
              <a:rPr lang="de-DE" dirty="0"/>
              <a:t>Fastnachtsumzug</a:t>
            </a:r>
          </a:p>
          <a:p>
            <a:r>
              <a:rPr lang="de-DE" dirty="0"/>
              <a:t>2017 Einhörner</a:t>
            </a:r>
          </a:p>
          <a:p>
            <a:endParaRPr lang="de-DE" dirty="0"/>
          </a:p>
          <a:p>
            <a:r>
              <a:rPr lang="de-DE" dirty="0"/>
              <a:t>Sommerferienprogramm</a:t>
            </a:r>
          </a:p>
          <a:p>
            <a:r>
              <a:rPr lang="de-DE" dirty="0"/>
              <a:t>2017 –Steckenpferd </a:t>
            </a:r>
            <a:r>
              <a:rPr lang="de-DE" dirty="0" err="1"/>
              <a:t>basteln+Sprung</a:t>
            </a:r>
            <a:r>
              <a:rPr lang="de-DE" dirty="0"/>
              <a:t> streichen</a:t>
            </a:r>
          </a:p>
          <a:p>
            <a:endParaRPr lang="de-DE" dirty="0"/>
          </a:p>
          <a:p>
            <a:r>
              <a:rPr lang="de-DE" dirty="0"/>
              <a:t>Filmnachmittag januar2018 </a:t>
            </a:r>
            <a:r>
              <a:rPr lang="de-DE" dirty="0" err="1"/>
              <a:t>ostwind</a:t>
            </a:r>
            <a:r>
              <a:rPr lang="de-DE" dirty="0"/>
              <a:t> 3+januar 2017 </a:t>
            </a:r>
            <a:r>
              <a:rPr lang="de-DE" dirty="0" err="1"/>
              <a:t>bibi</a:t>
            </a:r>
            <a:r>
              <a:rPr lang="de-DE" dirty="0"/>
              <a:t> und </a:t>
            </a:r>
            <a:r>
              <a:rPr lang="de-DE" dirty="0" err="1"/>
              <a:t>tina</a:t>
            </a:r>
            <a:endParaRPr lang="de-DE" dirty="0"/>
          </a:p>
          <a:p>
            <a:endParaRPr lang="de-DE" dirty="0"/>
          </a:p>
          <a:p>
            <a:r>
              <a:rPr lang="de-DE" dirty="0"/>
              <a:t>Adventsritt 2016+2017 mit </a:t>
            </a:r>
            <a:r>
              <a:rPr lang="de-DE" dirty="0" err="1"/>
              <a:t>weihnachtsfeier</a:t>
            </a:r>
            <a:endParaRPr lang="de-DE" dirty="0"/>
          </a:p>
          <a:p>
            <a:endParaRPr lang="de-DE" dirty="0"/>
          </a:p>
          <a:p>
            <a:r>
              <a:rPr lang="de-DE" dirty="0"/>
              <a:t>2017 Blutspende </a:t>
            </a:r>
            <a:r>
              <a:rPr lang="de-DE" dirty="0" err="1"/>
              <a:t>aktion</a:t>
            </a:r>
            <a:r>
              <a:rPr lang="de-DE" dirty="0"/>
              <a:t> –als verein Spenden gehen</a:t>
            </a:r>
          </a:p>
          <a:p>
            <a:endParaRPr lang="de-DE" dirty="0"/>
          </a:p>
          <a:p>
            <a:r>
              <a:rPr lang="de-DE" dirty="0"/>
              <a:t>2017 </a:t>
            </a:r>
            <a:r>
              <a:rPr lang="de-DE" dirty="0" err="1"/>
              <a:t>juni</a:t>
            </a:r>
            <a:r>
              <a:rPr lang="de-DE" dirty="0"/>
              <a:t>  </a:t>
            </a:r>
          </a:p>
          <a:p>
            <a:r>
              <a:rPr lang="de-DE" dirty="0"/>
              <a:t>Richterhäuschen am Dressurplatz ist abgebrannt (</a:t>
            </a:r>
            <a:r>
              <a:rPr lang="de-DE" dirty="0" err="1"/>
              <a:t>dressurvierek</a:t>
            </a:r>
            <a:r>
              <a:rPr lang="de-DE" dirty="0"/>
              <a:t> </a:t>
            </a:r>
            <a:r>
              <a:rPr lang="de-DE" dirty="0" err="1"/>
              <a:t>umrandung</a:t>
            </a:r>
            <a:r>
              <a:rPr lang="de-DE" dirty="0"/>
              <a:t> lag drin)</a:t>
            </a:r>
          </a:p>
          <a:p>
            <a:endParaRPr lang="de-DE" dirty="0"/>
          </a:p>
          <a:p>
            <a:r>
              <a:rPr lang="de-DE" dirty="0"/>
              <a:t>Sommer 2017 Springplatz grundlegend Saniert und Dressur und </a:t>
            </a:r>
            <a:r>
              <a:rPr lang="de-DE" dirty="0" err="1"/>
              <a:t>Abreiteplatz</a:t>
            </a:r>
            <a:r>
              <a:rPr lang="de-DE" dirty="0"/>
              <a:t> aufgearbeitet</a:t>
            </a:r>
          </a:p>
          <a:p>
            <a:endParaRPr lang="de-DE" dirty="0"/>
          </a:p>
          <a:p>
            <a:r>
              <a:rPr lang="de-DE" dirty="0"/>
              <a:t>2017 Vereinsheim gestrichen</a:t>
            </a:r>
          </a:p>
        </p:txBody>
      </p:sp>
      <p:sp>
        <p:nvSpPr>
          <p:cNvPr id="4" name="Foliennummernplatzhalter 3"/>
          <p:cNvSpPr>
            <a:spLocks noGrp="1"/>
          </p:cNvSpPr>
          <p:nvPr>
            <p:ph type="sldNum" sz="quarter" idx="5"/>
          </p:nvPr>
        </p:nvSpPr>
        <p:spPr/>
        <p:txBody>
          <a:bodyPr/>
          <a:lstStyle/>
          <a:p>
            <a:fld id="{5AD8C754-9DBF-42DB-9578-E0F5A583AA58}" type="slidenum">
              <a:rPr lang="de-DE" smtClean="0"/>
              <a:t>29</a:t>
            </a:fld>
            <a:endParaRPr lang="de-DE"/>
          </a:p>
        </p:txBody>
      </p:sp>
    </p:spTree>
    <p:extLst>
      <p:ext uri="{BB962C8B-B14F-4D97-AF65-F5344CB8AC3E}">
        <p14:creationId xmlns:p14="http://schemas.microsoft.com/office/powerpoint/2010/main" val="248654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Februar 1973 - Gründung des Reit- und Fahrvereins im Hasenwirt in Flieden </a:t>
            </a:r>
          </a:p>
          <a:p>
            <a:r>
              <a:rPr lang="de-DE" dirty="0"/>
              <a:t>Gründungsmitglieder:	</a:t>
            </a:r>
          </a:p>
          <a:p>
            <a:pPr lvl="1">
              <a:buFont typeface="Wingdings" panose="05000000000000000000" pitchFamily="2" charset="2"/>
              <a:buChar char="Ø"/>
            </a:pPr>
            <a:r>
              <a:rPr lang="de-DE" dirty="0"/>
              <a:t>Werner Reinke als 1.Vorsitzender					</a:t>
            </a:r>
          </a:p>
          <a:p>
            <a:pPr lvl="1">
              <a:buFont typeface="Wingdings" panose="05000000000000000000" pitchFamily="2" charset="2"/>
              <a:buChar char="Ø"/>
            </a:pPr>
            <a:r>
              <a:rPr lang="de-DE" dirty="0"/>
              <a:t>Herbert Reinke</a:t>
            </a:r>
          </a:p>
          <a:p>
            <a:pPr lvl="1">
              <a:buFont typeface="Wingdings" panose="05000000000000000000" pitchFamily="2" charset="2"/>
              <a:buChar char="Ø"/>
            </a:pPr>
            <a:r>
              <a:rPr lang="de-DE" dirty="0"/>
              <a:t>Willi </a:t>
            </a:r>
            <a:r>
              <a:rPr lang="de-DE" dirty="0" err="1"/>
              <a:t>Larbig</a:t>
            </a:r>
            <a:r>
              <a:rPr lang="de-DE" dirty="0"/>
              <a:t> (Nachfolger als 1. Vorsitzender)</a:t>
            </a:r>
          </a:p>
          <a:p>
            <a:pPr lvl="1">
              <a:buFont typeface="Wingdings" panose="05000000000000000000" pitchFamily="2" charset="2"/>
              <a:buChar char="Ø"/>
            </a:pPr>
            <a:r>
              <a:rPr lang="de-DE" dirty="0"/>
              <a:t>Werner </a:t>
            </a:r>
            <a:r>
              <a:rPr lang="de-DE" dirty="0" err="1"/>
              <a:t>Larbig</a:t>
            </a:r>
            <a:endParaRPr lang="de-DE" dirty="0"/>
          </a:p>
          <a:p>
            <a:pPr lvl="1">
              <a:buFont typeface="Wingdings" panose="05000000000000000000" pitchFamily="2" charset="2"/>
              <a:buChar char="Ø"/>
            </a:pPr>
            <a:r>
              <a:rPr lang="de-DE" dirty="0"/>
              <a:t>Ingo Reisner</a:t>
            </a:r>
          </a:p>
          <a:p>
            <a:pPr lvl="1">
              <a:buFont typeface="Wingdings" panose="05000000000000000000" pitchFamily="2" charset="2"/>
              <a:buChar char="Ø"/>
            </a:pPr>
            <a:r>
              <a:rPr lang="de-DE" dirty="0"/>
              <a:t>Franz Leibold</a:t>
            </a:r>
          </a:p>
          <a:p>
            <a:pPr lvl="1">
              <a:buFont typeface="Wingdings" panose="05000000000000000000" pitchFamily="2" charset="2"/>
              <a:buChar char="Ø"/>
            </a:pPr>
            <a:r>
              <a:rPr lang="de-DE" dirty="0"/>
              <a:t>Dr. Jan </a:t>
            </a:r>
            <a:r>
              <a:rPr lang="de-DE" dirty="0" err="1"/>
              <a:t>Osipowicz</a:t>
            </a:r>
            <a:endParaRPr lang="de-DE" dirty="0"/>
          </a:p>
          <a:p>
            <a:r>
              <a:rPr lang="de-DE" dirty="0"/>
              <a:t>Anwesend bei der Gründungsversammlung ev. Pfarrer Gottfried von Dietze (</a:t>
            </a:r>
            <a:r>
              <a:rPr lang="de-DE" b="0" i="0" dirty="0">
                <a:solidFill>
                  <a:srgbClr val="050505"/>
                </a:solidFill>
                <a:effectLst/>
                <a:latin typeface="Segoe UI Historic" panose="020B0502040204020203" pitchFamily="34" charset="0"/>
              </a:rPr>
              <a:t>Auf dem Pferd hat jeder Mensch vier gesunde Beine.“ Dieses Zitat geht auf Pfarrer Gottfried von Dietze zurück, der 1970 zu den 14 Gründungsmitgliedern des damalig noch "Kuratoriums für Therapeutisches Reiten" gehörte. Er war der erste Vorsitzende des Verbands und im Vogelsberg als „reitender Pfarrer“ bekannt.)</a:t>
            </a:r>
            <a:endParaRPr lang="de-DE" dirty="0"/>
          </a:p>
          <a:p>
            <a:endParaRPr lang="de-DE" dirty="0"/>
          </a:p>
          <a:p>
            <a:r>
              <a:rPr lang="de-DE" dirty="0"/>
              <a:t>Gepachtetes Reitgelände am Weinberg </a:t>
            </a:r>
          </a:p>
          <a:p>
            <a:r>
              <a:rPr lang="de-DE" dirty="0"/>
              <a:t>1. Reitlehrer Willi Mall</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3</a:t>
            </a:fld>
            <a:endParaRPr lang="de-DE"/>
          </a:p>
        </p:txBody>
      </p:sp>
    </p:spTree>
    <p:extLst>
      <p:ext uri="{BB962C8B-B14F-4D97-AF65-F5344CB8AC3E}">
        <p14:creationId xmlns:p14="http://schemas.microsoft.com/office/powerpoint/2010/main" val="370027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 1.mal </a:t>
            </a:r>
            <a:r>
              <a:rPr lang="de-DE" dirty="0" err="1"/>
              <a:t>darboven</a:t>
            </a:r>
            <a:endParaRPr lang="de-DE" dirty="0"/>
          </a:p>
          <a:p>
            <a:endParaRPr lang="de-DE" dirty="0"/>
          </a:p>
          <a:p>
            <a:r>
              <a:rPr lang="de-DE" dirty="0"/>
              <a:t>2013-2019 Springlehrgang bei Ralf Rückert</a:t>
            </a:r>
          </a:p>
          <a:p>
            <a:endParaRPr lang="de-DE" dirty="0"/>
          </a:p>
          <a:p>
            <a:r>
              <a:rPr lang="de-DE" dirty="0"/>
              <a:t>Tiersegnung 2014-2023</a:t>
            </a:r>
          </a:p>
          <a:p>
            <a:r>
              <a:rPr lang="de-DE" dirty="0"/>
              <a:t>2017 Trail Pferd, Tierwaage</a:t>
            </a:r>
          </a:p>
          <a:p>
            <a:endParaRPr lang="de-DE" dirty="0"/>
          </a:p>
          <a:p>
            <a:r>
              <a:rPr lang="de-DE" dirty="0"/>
              <a:t>Fastnachtsumzug</a:t>
            </a:r>
          </a:p>
          <a:p>
            <a:r>
              <a:rPr lang="de-DE" dirty="0"/>
              <a:t>2017 Einhörner</a:t>
            </a:r>
          </a:p>
          <a:p>
            <a:endParaRPr lang="de-DE" dirty="0"/>
          </a:p>
          <a:p>
            <a:r>
              <a:rPr lang="de-DE" dirty="0"/>
              <a:t>Sommerferienprogramm</a:t>
            </a:r>
          </a:p>
          <a:p>
            <a:r>
              <a:rPr lang="de-DE" dirty="0"/>
              <a:t>2017 –Steckenpferd </a:t>
            </a:r>
            <a:r>
              <a:rPr lang="de-DE" dirty="0" err="1"/>
              <a:t>basteln+Sprung</a:t>
            </a:r>
            <a:r>
              <a:rPr lang="de-DE" dirty="0"/>
              <a:t> streichen</a:t>
            </a:r>
          </a:p>
          <a:p>
            <a:endParaRPr lang="de-DE" dirty="0"/>
          </a:p>
          <a:p>
            <a:r>
              <a:rPr lang="de-DE" dirty="0"/>
              <a:t>Filmnachmittag januar2018 </a:t>
            </a:r>
            <a:r>
              <a:rPr lang="de-DE" dirty="0" err="1"/>
              <a:t>ostwind</a:t>
            </a:r>
            <a:r>
              <a:rPr lang="de-DE" dirty="0"/>
              <a:t> 3+januar 2017 </a:t>
            </a:r>
            <a:r>
              <a:rPr lang="de-DE" dirty="0" err="1"/>
              <a:t>bibi</a:t>
            </a:r>
            <a:r>
              <a:rPr lang="de-DE" dirty="0"/>
              <a:t> und </a:t>
            </a:r>
            <a:r>
              <a:rPr lang="de-DE" dirty="0" err="1"/>
              <a:t>tina</a:t>
            </a:r>
            <a:endParaRPr lang="de-DE" dirty="0"/>
          </a:p>
          <a:p>
            <a:endParaRPr lang="de-DE" dirty="0"/>
          </a:p>
          <a:p>
            <a:r>
              <a:rPr lang="de-DE" dirty="0"/>
              <a:t>Adventsritt 2016+2017 mit </a:t>
            </a:r>
            <a:r>
              <a:rPr lang="de-DE" dirty="0" err="1"/>
              <a:t>weihnachtsfeier</a:t>
            </a:r>
            <a:endParaRPr lang="de-DE" dirty="0"/>
          </a:p>
          <a:p>
            <a:endParaRPr lang="de-DE" dirty="0"/>
          </a:p>
          <a:p>
            <a:r>
              <a:rPr lang="de-DE" dirty="0"/>
              <a:t>2017 Blutspende </a:t>
            </a:r>
            <a:r>
              <a:rPr lang="de-DE" dirty="0" err="1"/>
              <a:t>aktion</a:t>
            </a:r>
            <a:r>
              <a:rPr lang="de-DE" dirty="0"/>
              <a:t> –als verein Spenden gehen</a:t>
            </a:r>
          </a:p>
          <a:p>
            <a:endParaRPr lang="de-DE" dirty="0"/>
          </a:p>
          <a:p>
            <a:r>
              <a:rPr lang="de-DE" dirty="0"/>
              <a:t>2017 </a:t>
            </a:r>
            <a:r>
              <a:rPr lang="de-DE" dirty="0" err="1"/>
              <a:t>juni</a:t>
            </a:r>
            <a:r>
              <a:rPr lang="de-DE" dirty="0"/>
              <a:t>  </a:t>
            </a:r>
          </a:p>
          <a:p>
            <a:r>
              <a:rPr lang="de-DE" dirty="0"/>
              <a:t>Richterhäuschen am Dressurplatz ist abgebrannt (</a:t>
            </a:r>
            <a:r>
              <a:rPr lang="de-DE" dirty="0" err="1"/>
              <a:t>dressurvierek</a:t>
            </a:r>
            <a:r>
              <a:rPr lang="de-DE" dirty="0"/>
              <a:t> </a:t>
            </a:r>
            <a:r>
              <a:rPr lang="de-DE" dirty="0" err="1"/>
              <a:t>umrandung</a:t>
            </a:r>
            <a:r>
              <a:rPr lang="de-DE" dirty="0"/>
              <a:t> lag drin)</a:t>
            </a:r>
          </a:p>
          <a:p>
            <a:endParaRPr lang="de-DE" dirty="0"/>
          </a:p>
          <a:p>
            <a:r>
              <a:rPr lang="de-DE" dirty="0"/>
              <a:t>Sommer 2017 Springplatz grundlegend Saniert und Dressur und </a:t>
            </a:r>
            <a:r>
              <a:rPr lang="de-DE" dirty="0" err="1"/>
              <a:t>Abreiteplatz</a:t>
            </a:r>
            <a:r>
              <a:rPr lang="de-DE" dirty="0"/>
              <a:t> aufgearbeitet</a:t>
            </a:r>
          </a:p>
          <a:p>
            <a:endParaRPr lang="de-DE" dirty="0"/>
          </a:p>
          <a:p>
            <a:r>
              <a:rPr lang="de-DE" dirty="0"/>
              <a:t>2017 Vereinsheim gestrichen</a:t>
            </a:r>
          </a:p>
        </p:txBody>
      </p:sp>
      <p:sp>
        <p:nvSpPr>
          <p:cNvPr id="4" name="Foliennummernplatzhalter 3"/>
          <p:cNvSpPr>
            <a:spLocks noGrp="1"/>
          </p:cNvSpPr>
          <p:nvPr>
            <p:ph type="sldNum" sz="quarter" idx="5"/>
          </p:nvPr>
        </p:nvSpPr>
        <p:spPr/>
        <p:txBody>
          <a:bodyPr/>
          <a:lstStyle/>
          <a:p>
            <a:fld id="{5AD8C754-9DBF-42DB-9578-E0F5A583AA58}" type="slidenum">
              <a:rPr lang="de-DE" smtClean="0"/>
              <a:t>30</a:t>
            </a:fld>
            <a:endParaRPr lang="de-DE"/>
          </a:p>
        </p:txBody>
      </p:sp>
    </p:spTree>
    <p:extLst>
      <p:ext uri="{BB962C8B-B14F-4D97-AF65-F5344CB8AC3E}">
        <p14:creationId xmlns:p14="http://schemas.microsoft.com/office/powerpoint/2010/main" val="2388824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 1.mal </a:t>
            </a:r>
            <a:r>
              <a:rPr lang="de-DE" dirty="0" err="1"/>
              <a:t>darboven</a:t>
            </a:r>
            <a:endParaRPr lang="de-DE" dirty="0"/>
          </a:p>
          <a:p>
            <a:endParaRPr lang="de-DE" dirty="0"/>
          </a:p>
          <a:p>
            <a:r>
              <a:rPr lang="de-DE" dirty="0"/>
              <a:t>2013-2019 Springlehrgang bei Ralf Rückert</a:t>
            </a:r>
          </a:p>
          <a:p>
            <a:endParaRPr lang="de-DE" dirty="0"/>
          </a:p>
          <a:p>
            <a:r>
              <a:rPr lang="de-DE" dirty="0"/>
              <a:t>Tiersegnung 2014-2023</a:t>
            </a:r>
          </a:p>
          <a:p>
            <a:r>
              <a:rPr lang="de-DE" dirty="0"/>
              <a:t>2017 Trail Pferd, Tierwaage</a:t>
            </a:r>
          </a:p>
          <a:p>
            <a:endParaRPr lang="de-DE" dirty="0"/>
          </a:p>
          <a:p>
            <a:r>
              <a:rPr lang="de-DE" dirty="0"/>
              <a:t>Fastnachtsumzug</a:t>
            </a:r>
          </a:p>
          <a:p>
            <a:r>
              <a:rPr lang="de-DE" dirty="0"/>
              <a:t>2017 Einhörner</a:t>
            </a:r>
          </a:p>
          <a:p>
            <a:endParaRPr lang="de-DE" dirty="0"/>
          </a:p>
          <a:p>
            <a:r>
              <a:rPr lang="de-DE" dirty="0"/>
              <a:t>Sommerferienprogramm</a:t>
            </a:r>
          </a:p>
          <a:p>
            <a:r>
              <a:rPr lang="de-DE" dirty="0"/>
              <a:t>2017 –Steckenpferd </a:t>
            </a:r>
            <a:r>
              <a:rPr lang="de-DE" dirty="0" err="1"/>
              <a:t>basteln+Sprung</a:t>
            </a:r>
            <a:r>
              <a:rPr lang="de-DE" dirty="0"/>
              <a:t> streichen</a:t>
            </a:r>
          </a:p>
          <a:p>
            <a:endParaRPr lang="de-DE" dirty="0"/>
          </a:p>
          <a:p>
            <a:r>
              <a:rPr lang="de-DE" dirty="0"/>
              <a:t>Filmnachmittag januar2018 </a:t>
            </a:r>
            <a:r>
              <a:rPr lang="de-DE" dirty="0" err="1"/>
              <a:t>ostwind</a:t>
            </a:r>
            <a:r>
              <a:rPr lang="de-DE" dirty="0"/>
              <a:t> 3+januar 2017 </a:t>
            </a:r>
            <a:r>
              <a:rPr lang="de-DE" dirty="0" err="1"/>
              <a:t>bibi</a:t>
            </a:r>
            <a:r>
              <a:rPr lang="de-DE" dirty="0"/>
              <a:t> und </a:t>
            </a:r>
            <a:r>
              <a:rPr lang="de-DE" dirty="0" err="1"/>
              <a:t>tina</a:t>
            </a:r>
            <a:endParaRPr lang="de-DE" dirty="0"/>
          </a:p>
          <a:p>
            <a:endParaRPr lang="de-DE" dirty="0"/>
          </a:p>
          <a:p>
            <a:r>
              <a:rPr lang="de-DE" dirty="0"/>
              <a:t>Adventsritt 2016+2017 mit </a:t>
            </a:r>
            <a:r>
              <a:rPr lang="de-DE" dirty="0" err="1"/>
              <a:t>weihnachtsfeier</a:t>
            </a:r>
            <a:endParaRPr lang="de-DE" dirty="0"/>
          </a:p>
          <a:p>
            <a:endParaRPr lang="de-DE" dirty="0"/>
          </a:p>
          <a:p>
            <a:r>
              <a:rPr lang="de-DE" dirty="0"/>
              <a:t>2017 Blutspende </a:t>
            </a:r>
            <a:r>
              <a:rPr lang="de-DE" dirty="0" err="1"/>
              <a:t>aktion</a:t>
            </a:r>
            <a:r>
              <a:rPr lang="de-DE" dirty="0"/>
              <a:t> –als verein Spenden gehen</a:t>
            </a:r>
          </a:p>
          <a:p>
            <a:endParaRPr lang="de-DE" dirty="0"/>
          </a:p>
          <a:p>
            <a:r>
              <a:rPr lang="de-DE" dirty="0"/>
              <a:t>2017 </a:t>
            </a:r>
            <a:r>
              <a:rPr lang="de-DE" dirty="0" err="1"/>
              <a:t>juni</a:t>
            </a:r>
            <a:r>
              <a:rPr lang="de-DE" dirty="0"/>
              <a:t>  </a:t>
            </a:r>
          </a:p>
          <a:p>
            <a:r>
              <a:rPr lang="de-DE" dirty="0"/>
              <a:t>Richterhäuschen am Dressurplatz ist abgebrannt (</a:t>
            </a:r>
            <a:r>
              <a:rPr lang="de-DE" dirty="0" err="1"/>
              <a:t>dressurvierek</a:t>
            </a:r>
            <a:r>
              <a:rPr lang="de-DE" dirty="0"/>
              <a:t> </a:t>
            </a:r>
            <a:r>
              <a:rPr lang="de-DE" dirty="0" err="1"/>
              <a:t>umrandung</a:t>
            </a:r>
            <a:r>
              <a:rPr lang="de-DE" dirty="0"/>
              <a:t> lag drin)</a:t>
            </a:r>
          </a:p>
          <a:p>
            <a:endParaRPr lang="de-DE" dirty="0"/>
          </a:p>
          <a:p>
            <a:r>
              <a:rPr lang="de-DE" dirty="0"/>
              <a:t>Sommer 2017 Springplatz grundlegend Saniert und Dressur und </a:t>
            </a:r>
            <a:r>
              <a:rPr lang="de-DE" dirty="0" err="1"/>
              <a:t>Abreiteplatz</a:t>
            </a:r>
            <a:r>
              <a:rPr lang="de-DE" dirty="0"/>
              <a:t> aufgearbeitet</a:t>
            </a:r>
          </a:p>
          <a:p>
            <a:endParaRPr lang="de-DE" dirty="0"/>
          </a:p>
          <a:p>
            <a:r>
              <a:rPr lang="de-DE" dirty="0"/>
              <a:t>2017 Vereinsheim gestrichen</a:t>
            </a:r>
          </a:p>
        </p:txBody>
      </p:sp>
      <p:sp>
        <p:nvSpPr>
          <p:cNvPr id="4" name="Foliennummernplatzhalter 3"/>
          <p:cNvSpPr>
            <a:spLocks noGrp="1"/>
          </p:cNvSpPr>
          <p:nvPr>
            <p:ph type="sldNum" sz="quarter" idx="5"/>
          </p:nvPr>
        </p:nvSpPr>
        <p:spPr/>
        <p:txBody>
          <a:bodyPr/>
          <a:lstStyle/>
          <a:p>
            <a:fld id="{5AD8C754-9DBF-42DB-9578-E0F5A583AA58}" type="slidenum">
              <a:rPr lang="de-DE" smtClean="0"/>
              <a:t>31</a:t>
            </a:fld>
            <a:endParaRPr lang="de-DE"/>
          </a:p>
        </p:txBody>
      </p:sp>
    </p:spTree>
    <p:extLst>
      <p:ext uri="{BB962C8B-B14F-4D97-AF65-F5344CB8AC3E}">
        <p14:creationId xmlns:p14="http://schemas.microsoft.com/office/powerpoint/2010/main" val="470746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a:t>
            </a:r>
          </a:p>
          <a:p>
            <a:endParaRPr lang="de-DE" dirty="0"/>
          </a:p>
          <a:p>
            <a:r>
              <a:rPr lang="de-DE" dirty="0"/>
              <a:t>2013-2019 Springlehrgang bei Ralf Rückert</a:t>
            </a:r>
          </a:p>
          <a:p>
            <a:r>
              <a:rPr lang="de-DE" dirty="0"/>
              <a:t>2018-2020 Sitz-Dressur-Stangenlehrgang Peggy </a:t>
            </a:r>
            <a:r>
              <a:rPr lang="de-DE" dirty="0" err="1"/>
              <a:t>Schilke</a:t>
            </a:r>
            <a:endParaRPr lang="de-DE" dirty="0"/>
          </a:p>
          <a:p>
            <a:endParaRPr lang="de-DE" dirty="0"/>
          </a:p>
          <a:p>
            <a:r>
              <a:rPr lang="de-DE" dirty="0"/>
              <a:t>Tiersegnung 2014-2023</a:t>
            </a:r>
          </a:p>
          <a:p>
            <a:r>
              <a:rPr lang="de-DE" dirty="0"/>
              <a:t>2018 Trail Pferd, Flohmarkt</a:t>
            </a:r>
          </a:p>
          <a:p>
            <a:endParaRPr lang="de-DE" dirty="0"/>
          </a:p>
          <a:p>
            <a:r>
              <a:rPr lang="de-DE" dirty="0"/>
              <a:t>Fastnachtsumzug</a:t>
            </a:r>
          </a:p>
          <a:p>
            <a:r>
              <a:rPr lang="de-DE" dirty="0"/>
              <a:t>2018 Flamingos</a:t>
            </a:r>
          </a:p>
          <a:p>
            <a:endParaRPr lang="de-DE" dirty="0"/>
          </a:p>
          <a:p>
            <a:r>
              <a:rPr lang="de-DE" dirty="0"/>
              <a:t>2018 Rhein-Main-Messe Gießen</a:t>
            </a:r>
          </a:p>
          <a:p>
            <a:endParaRPr lang="de-DE" dirty="0"/>
          </a:p>
          <a:p>
            <a:r>
              <a:rPr lang="de-DE" dirty="0"/>
              <a:t>2018 Tag der Regionen in Flieden</a:t>
            </a:r>
          </a:p>
          <a:p>
            <a:endParaRPr lang="de-DE" dirty="0"/>
          </a:p>
          <a:p>
            <a:r>
              <a:rPr lang="de-DE" dirty="0" err="1"/>
              <a:t>Abzeichenlehrgang</a:t>
            </a:r>
            <a:endParaRPr lang="de-DE" dirty="0"/>
          </a:p>
          <a:p>
            <a:r>
              <a:rPr lang="de-DE" dirty="0"/>
              <a:t> seit Ostern 2018 </a:t>
            </a:r>
          </a:p>
          <a:p>
            <a:r>
              <a:rPr lang="de-DE" dirty="0"/>
              <a:t>Ostern 2019</a:t>
            </a:r>
          </a:p>
          <a:p>
            <a:r>
              <a:rPr lang="de-DE" dirty="0"/>
              <a:t>Ostern 2020</a:t>
            </a:r>
          </a:p>
          <a:p>
            <a:r>
              <a:rPr lang="de-DE" dirty="0"/>
              <a:t>Herbst 2020</a:t>
            </a:r>
          </a:p>
          <a:p>
            <a:endParaRPr lang="de-DE" dirty="0"/>
          </a:p>
          <a:p>
            <a:r>
              <a:rPr lang="de-DE" dirty="0" err="1"/>
              <a:t>PasoFino</a:t>
            </a:r>
            <a:r>
              <a:rPr lang="de-DE" dirty="0"/>
              <a:t> Turnier</a:t>
            </a:r>
          </a:p>
          <a:p>
            <a:r>
              <a:rPr lang="de-DE" dirty="0"/>
              <a:t>2018 und 2015 (</a:t>
            </a:r>
            <a:r>
              <a:rPr lang="de-DE" dirty="0" err="1"/>
              <a:t>piratenquadrille</a:t>
            </a:r>
            <a:r>
              <a:rPr lang="de-DE" dirty="0"/>
              <a:t>)</a:t>
            </a:r>
          </a:p>
          <a:p>
            <a:endParaRPr lang="de-DE" dirty="0"/>
          </a:p>
          <a:p>
            <a:r>
              <a:rPr lang="de-DE" dirty="0"/>
              <a:t>2018 40-Jähriges </a:t>
            </a:r>
            <a:r>
              <a:rPr lang="de-DE" dirty="0" err="1"/>
              <a:t>Jubilöum</a:t>
            </a:r>
            <a:r>
              <a:rPr lang="de-DE" dirty="0"/>
              <a:t> Sommerfest mit Spiel ohne Grenzen</a:t>
            </a:r>
          </a:p>
          <a:p>
            <a:endParaRPr lang="de-DE" dirty="0"/>
          </a:p>
          <a:p>
            <a:r>
              <a:rPr lang="de-DE" dirty="0"/>
              <a:t>Jugendcup Teilnahme durch </a:t>
            </a:r>
            <a:r>
              <a:rPr lang="de-DE" dirty="0" err="1"/>
              <a:t>Berishof</a:t>
            </a:r>
            <a:r>
              <a:rPr lang="de-DE" dirty="0"/>
              <a:t> Flieden 2016 1. Platz +20181. Platz mit Teilnahme am </a:t>
            </a:r>
            <a:r>
              <a:rPr lang="de-DE" dirty="0" err="1"/>
              <a:t>reginal</a:t>
            </a:r>
            <a:r>
              <a:rPr lang="de-DE" dirty="0"/>
              <a:t> finale in </a:t>
            </a:r>
            <a:r>
              <a:rPr lang="de-DE" dirty="0" err="1"/>
              <a:t>ziegenhain</a:t>
            </a:r>
            <a:endParaRPr lang="de-DE" dirty="0"/>
          </a:p>
          <a:p>
            <a:endParaRPr lang="de-DE" dirty="0"/>
          </a:p>
          <a:p>
            <a:r>
              <a:rPr lang="de-DE" dirty="0"/>
              <a:t>Filmnachmittag januar2018+januar 2017</a:t>
            </a:r>
          </a:p>
        </p:txBody>
      </p:sp>
      <p:sp>
        <p:nvSpPr>
          <p:cNvPr id="4" name="Foliennummernplatzhalter 3"/>
          <p:cNvSpPr>
            <a:spLocks noGrp="1"/>
          </p:cNvSpPr>
          <p:nvPr>
            <p:ph type="sldNum" sz="quarter" idx="5"/>
          </p:nvPr>
        </p:nvSpPr>
        <p:spPr/>
        <p:txBody>
          <a:bodyPr/>
          <a:lstStyle/>
          <a:p>
            <a:fld id="{5AD8C754-9DBF-42DB-9578-E0F5A583AA58}" type="slidenum">
              <a:rPr lang="de-DE" smtClean="0"/>
              <a:t>32</a:t>
            </a:fld>
            <a:endParaRPr lang="de-DE"/>
          </a:p>
        </p:txBody>
      </p:sp>
    </p:spTree>
    <p:extLst>
      <p:ext uri="{BB962C8B-B14F-4D97-AF65-F5344CB8AC3E}">
        <p14:creationId xmlns:p14="http://schemas.microsoft.com/office/powerpoint/2010/main" val="14890709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a:t>
            </a:r>
          </a:p>
          <a:p>
            <a:endParaRPr lang="de-DE" dirty="0"/>
          </a:p>
          <a:p>
            <a:r>
              <a:rPr lang="de-DE" dirty="0"/>
              <a:t>2013-2019 Springlehrgang bei Ralf Rückert</a:t>
            </a:r>
          </a:p>
          <a:p>
            <a:r>
              <a:rPr lang="de-DE" dirty="0"/>
              <a:t>2018-2020 Sitz-Dressur-Stangenlehrgang Peggy </a:t>
            </a:r>
            <a:r>
              <a:rPr lang="de-DE" dirty="0" err="1"/>
              <a:t>Schilke</a:t>
            </a:r>
            <a:endParaRPr lang="de-DE" dirty="0"/>
          </a:p>
          <a:p>
            <a:endParaRPr lang="de-DE" dirty="0"/>
          </a:p>
          <a:p>
            <a:r>
              <a:rPr lang="de-DE" dirty="0"/>
              <a:t>Tiersegnung 2014-2023</a:t>
            </a:r>
          </a:p>
          <a:p>
            <a:r>
              <a:rPr lang="de-DE" dirty="0"/>
              <a:t>2018 Trail Pferd, Flohmarkt</a:t>
            </a:r>
          </a:p>
          <a:p>
            <a:endParaRPr lang="de-DE" dirty="0"/>
          </a:p>
          <a:p>
            <a:r>
              <a:rPr lang="de-DE" dirty="0"/>
              <a:t>Fastnachtsumzug</a:t>
            </a:r>
          </a:p>
          <a:p>
            <a:r>
              <a:rPr lang="de-DE" dirty="0"/>
              <a:t>2018 Flamingos</a:t>
            </a:r>
          </a:p>
          <a:p>
            <a:endParaRPr lang="de-DE" dirty="0"/>
          </a:p>
          <a:p>
            <a:r>
              <a:rPr lang="de-DE" dirty="0"/>
              <a:t>2018 Rhein-Main-Messe Gießen</a:t>
            </a:r>
          </a:p>
          <a:p>
            <a:endParaRPr lang="de-DE" dirty="0"/>
          </a:p>
          <a:p>
            <a:r>
              <a:rPr lang="de-DE" dirty="0"/>
              <a:t>2018 Tag der Regionen in Flieden</a:t>
            </a:r>
          </a:p>
          <a:p>
            <a:endParaRPr lang="de-DE" dirty="0"/>
          </a:p>
          <a:p>
            <a:r>
              <a:rPr lang="de-DE" dirty="0" err="1"/>
              <a:t>Abzeichenlehrgang</a:t>
            </a:r>
            <a:endParaRPr lang="de-DE" dirty="0"/>
          </a:p>
          <a:p>
            <a:r>
              <a:rPr lang="de-DE" dirty="0"/>
              <a:t> seit Ostern 2018 </a:t>
            </a:r>
          </a:p>
          <a:p>
            <a:r>
              <a:rPr lang="de-DE" dirty="0"/>
              <a:t>Ostern 2019</a:t>
            </a:r>
          </a:p>
          <a:p>
            <a:r>
              <a:rPr lang="de-DE" dirty="0"/>
              <a:t>Ostern 2020</a:t>
            </a:r>
          </a:p>
          <a:p>
            <a:r>
              <a:rPr lang="de-DE" dirty="0"/>
              <a:t>Herbst 2020</a:t>
            </a:r>
          </a:p>
          <a:p>
            <a:endParaRPr lang="de-DE" dirty="0"/>
          </a:p>
          <a:p>
            <a:r>
              <a:rPr lang="de-DE" dirty="0" err="1"/>
              <a:t>PasoFino</a:t>
            </a:r>
            <a:r>
              <a:rPr lang="de-DE" dirty="0"/>
              <a:t> Turnier</a:t>
            </a:r>
          </a:p>
          <a:p>
            <a:r>
              <a:rPr lang="de-DE" dirty="0"/>
              <a:t>2018 und 2015 (</a:t>
            </a:r>
            <a:r>
              <a:rPr lang="de-DE" dirty="0" err="1"/>
              <a:t>piratenquadrille</a:t>
            </a:r>
            <a:r>
              <a:rPr lang="de-DE" dirty="0"/>
              <a:t>)</a:t>
            </a:r>
          </a:p>
          <a:p>
            <a:endParaRPr lang="de-DE" dirty="0"/>
          </a:p>
          <a:p>
            <a:r>
              <a:rPr lang="de-DE" dirty="0"/>
              <a:t>2018 40-Jähriges </a:t>
            </a:r>
            <a:r>
              <a:rPr lang="de-DE" dirty="0" err="1"/>
              <a:t>Jubilöum</a:t>
            </a:r>
            <a:r>
              <a:rPr lang="de-DE" dirty="0"/>
              <a:t> Sommerfest mit Spiel ohne Grenzen</a:t>
            </a:r>
          </a:p>
          <a:p>
            <a:endParaRPr lang="de-DE" dirty="0"/>
          </a:p>
          <a:p>
            <a:r>
              <a:rPr lang="de-DE" dirty="0"/>
              <a:t>Jugendcup Teilnahme durch </a:t>
            </a:r>
            <a:r>
              <a:rPr lang="de-DE" dirty="0" err="1"/>
              <a:t>Berishof</a:t>
            </a:r>
            <a:r>
              <a:rPr lang="de-DE" dirty="0"/>
              <a:t> Flieden 2016 1. Platz +20181. Platz mit Teilnahme am </a:t>
            </a:r>
            <a:r>
              <a:rPr lang="de-DE" dirty="0" err="1"/>
              <a:t>reginal</a:t>
            </a:r>
            <a:r>
              <a:rPr lang="de-DE" dirty="0"/>
              <a:t> finale in </a:t>
            </a:r>
            <a:r>
              <a:rPr lang="de-DE" dirty="0" err="1"/>
              <a:t>ziegenhain</a:t>
            </a:r>
            <a:endParaRPr lang="de-DE" dirty="0"/>
          </a:p>
          <a:p>
            <a:endParaRPr lang="de-DE" dirty="0"/>
          </a:p>
          <a:p>
            <a:r>
              <a:rPr lang="de-DE" dirty="0"/>
              <a:t>Filmnachmittag januar2018+januar 2017</a:t>
            </a:r>
          </a:p>
        </p:txBody>
      </p:sp>
      <p:sp>
        <p:nvSpPr>
          <p:cNvPr id="4" name="Foliennummernplatzhalter 3"/>
          <p:cNvSpPr>
            <a:spLocks noGrp="1"/>
          </p:cNvSpPr>
          <p:nvPr>
            <p:ph type="sldNum" sz="quarter" idx="5"/>
          </p:nvPr>
        </p:nvSpPr>
        <p:spPr/>
        <p:txBody>
          <a:bodyPr/>
          <a:lstStyle/>
          <a:p>
            <a:fld id="{5AD8C754-9DBF-42DB-9578-E0F5A583AA58}" type="slidenum">
              <a:rPr lang="de-DE" smtClean="0"/>
              <a:t>33</a:t>
            </a:fld>
            <a:endParaRPr lang="de-DE"/>
          </a:p>
        </p:txBody>
      </p:sp>
    </p:spTree>
    <p:extLst>
      <p:ext uri="{BB962C8B-B14F-4D97-AF65-F5344CB8AC3E}">
        <p14:creationId xmlns:p14="http://schemas.microsoft.com/office/powerpoint/2010/main" val="19455183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a:t>
            </a:r>
          </a:p>
          <a:p>
            <a:endParaRPr lang="de-DE" dirty="0"/>
          </a:p>
          <a:p>
            <a:r>
              <a:rPr lang="de-DE" dirty="0"/>
              <a:t>2013-2019 Springlehrgang bei Ralf Rückert</a:t>
            </a:r>
          </a:p>
          <a:p>
            <a:r>
              <a:rPr lang="de-DE" dirty="0"/>
              <a:t>2018-2020 Sitz-Dressur-Stangenlehrgang Peggy </a:t>
            </a:r>
            <a:r>
              <a:rPr lang="de-DE" dirty="0" err="1"/>
              <a:t>Schilke</a:t>
            </a:r>
            <a:endParaRPr lang="de-DE" dirty="0"/>
          </a:p>
          <a:p>
            <a:endParaRPr lang="de-DE" dirty="0"/>
          </a:p>
          <a:p>
            <a:r>
              <a:rPr lang="de-DE" dirty="0"/>
              <a:t>Tiersegnung 2014-2023</a:t>
            </a:r>
          </a:p>
          <a:p>
            <a:r>
              <a:rPr lang="de-DE" dirty="0"/>
              <a:t>2019 Trail Pferd, Trail Hund</a:t>
            </a:r>
          </a:p>
          <a:p>
            <a:endParaRPr lang="de-DE" dirty="0"/>
          </a:p>
          <a:p>
            <a:r>
              <a:rPr lang="de-DE" dirty="0"/>
              <a:t>Fastnachtsumzug</a:t>
            </a:r>
          </a:p>
          <a:p>
            <a:r>
              <a:rPr lang="de-DE" dirty="0"/>
              <a:t>2019 Faultiere</a:t>
            </a:r>
          </a:p>
          <a:p>
            <a:endParaRPr lang="de-DE" dirty="0"/>
          </a:p>
          <a:p>
            <a:r>
              <a:rPr lang="de-DE" dirty="0"/>
              <a:t>2019 Fahrt zur Equitana</a:t>
            </a:r>
          </a:p>
          <a:p>
            <a:endParaRPr lang="de-DE" dirty="0"/>
          </a:p>
          <a:p>
            <a:r>
              <a:rPr lang="de-DE" dirty="0"/>
              <a:t>Sommerferienprogramm</a:t>
            </a:r>
          </a:p>
          <a:p>
            <a:r>
              <a:rPr lang="de-DE" dirty="0"/>
              <a:t>2019 – Hufeisentraumfänger basteln + Sprung streichen</a:t>
            </a:r>
          </a:p>
          <a:p>
            <a:endParaRPr lang="de-DE" dirty="0"/>
          </a:p>
          <a:p>
            <a:r>
              <a:rPr lang="de-DE" dirty="0" err="1"/>
              <a:t>Abzeichenlehrgang</a:t>
            </a:r>
            <a:endParaRPr lang="de-DE" dirty="0"/>
          </a:p>
          <a:p>
            <a:r>
              <a:rPr lang="de-DE" dirty="0"/>
              <a:t>Ostern 2018 </a:t>
            </a:r>
          </a:p>
          <a:p>
            <a:r>
              <a:rPr lang="de-DE" dirty="0"/>
              <a:t>Ostern 2019</a:t>
            </a:r>
          </a:p>
          <a:p>
            <a:r>
              <a:rPr lang="de-DE" dirty="0"/>
              <a:t>Ostern 2020</a:t>
            </a:r>
          </a:p>
          <a:p>
            <a:r>
              <a:rPr lang="de-DE" dirty="0"/>
              <a:t>Herbst 2020</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34</a:t>
            </a:fld>
            <a:endParaRPr lang="de-DE"/>
          </a:p>
        </p:txBody>
      </p:sp>
    </p:spTree>
    <p:extLst>
      <p:ext uri="{BB962C8B-B14F-4D97-AF65-F5344CB8AC3E}">
        <p14:creationId xmlns:p14="http://schemas.microsoft.com/office/powerpoint/2010/main" val="39919664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a:t>
            </a:r>
          </a:p>
          <a:p>
            <a:endParaRPr lang="de-DE" dirty="0"/>
          </a:p>
          <a:p>
            <a:r>
              <a:rPr lang="de-DE" dirty="0"/>
              <a:t>2013-2019 Springlehrgang bei Ralf Rückert</a:t>
            </a:r>
          </a:p>
          <a:p>
            <a:r>
              <a:rPr lang="de-DE" dirty="0"/>
              <a:t>2018-2020 Sitz-Dressur-Stangenlehrgang Peggy </a:t>
            </a:r>
            <a:r>
              <a:rPr lang="de-DE" dirty="0" err="1"/>
              <a:t>Schilke</a:t>
            </a:r>
            <a:endParaRPr lang="de-DE" dirty="0"/>
          </a:p>
          <a:p>
            <a:endParaRPr lang="de-DE" dirty="0"/>
          </a:p>
          <a:p>
            <a:r>
              <a:rPr lang="de-DE" dirty="0"/>
              <a:t>Tiersegnung 2014-2023</a:t>
            </a:r>
          </a:p>
          <a:p>
            <a:r>
              <a:rPr lang="de-DE" dirty="0"/>
              <a:t>2019 Trail Pferd, Trail Hund</a:t>
            </a:r>
          </a:p>
          <a:p>
            <a:endParaRPr lang="de-DE" dirty="0"/>
          </a:p>
          <a:p>
            <a:r>
              <a:rPr lang="de-DE" dirty="0"/>
              <a:t>Fastnachtsumzug</a:t>
            </a:r>
          </a:p>
          <a:p>
            <a:r>
              <a:rPr lang="de-DE" dirty="0"/>
              <a:t>2019 Faultiere</a:t>
            </a:r>
          </a:p>
          <a:p>
            <a:endParaRPr lang="de-DE" dirty="0"/>
          </a:p>
          <a:p>
            <a:r>
              <a:rPr lang="de-DE" dirty="0"/>
              <a:t>2019 Fahrt zur Equitana</a:t>
            </a:r>
          </a:p>
          <a:p>
            <a:endParaRPr lang="de-DE" dirty="0"/>
          </a:p>
          <a:p>
            <a:r>
              <a:rPr lang="de-DE" dirty="0"/>
              <a:t>Sommerferienprogramm</a:t>
            </a:r>
          </a:p>
          <a:p>
            <a:r>
              <a:rPr lang="de-DE" dirty="0"/>
              <a:t>2019 – Hufeisentraumfänger basteln + Sprung streichen</a:t>
            </a:r>
          </a:p>
          <a:p>
            <a:endParaRPr lang="de-DE" dirty="0"/>
          </a:p>
          <a:p>
            <a:r>
              <a:rPr lang="de-DE" dirty="0" err="1"/>
              <a:t>Abzeichenlehrgang</a:t>
            </a:r>
            <a:endParaRPr lang="de-DE" dirty="0"/>
          </a:p>
          <a:p>
            <a:r>
              <a:rPr lang="de-DE" dirty="0"/>
              <a:t>Ostern 2018 </a:t>
            </a:r>
          </a:p>
          <a:p>
            <a:r>
              <a:rPr lang="de-DE" dirty="0"/>
              <a:t>Ostern 2019</a:t>
            </a:r>
          </a:p>
          <a:p>
            <a:r>
              <a:rPr lang="de-DE" dirty="0"/>
              <a:t>Ostern 2020</a:t>
            </a:r>
          </a:p>
          <a:p>
            <a:r>
              <a:rPr lang="de-DE" dirty="0"/>
              <a:t>Herbst 2020</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35</a:t>
            </a:fld>
            <a:endParaRPr lang="de-DE"/>
          </a:p>
        </p:txBody>
      </p:sp>
    </p:spTree>
    <p:extLst>
      <p:ext uri="{BB962C8B-B14F-4D97-AF65-F5344CB8AC3E}">
        <p14:creationId xmlns:p14="http://schemas.microsoft.com/office/powerpoint/2010/main" val="17332328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Frühjahr 2020 Pandemie Corona</a:t>
            </a:r>
          </a:p>
          <a:p>
            <a:endParaRPr lang="de-DE" dirty="0"/>
          </a:p>
          <a:p>
            <a:r>
              <a:rPr lang="de-DE" dirty="0"/>
              <a:t>Seit 2013 jährlich ein Turnier</a:t>
            </a:r>
          </a:p>
          <a:p>
            <a:r>
              <a:rPr lang="de-DE" dirty="0"/>
              <a:t>-ab 2017 1 Tag LPO 1 Tag WBO mit Kreismeisterschaften 0+6+7</a:t>
            </a:r>
          </a:p>
          <a:p>
            <a:endParaRPr lang="de-DE" dirty="0"/>
          </a:p>
          <a:p>
            <a:r>
              <a:rPr lang="de-DE" dirty="0"/>
              <a:t>2018-2020 Sitz-Dressur-Stangenlehrgang Peggy </a:t>
            </a:r>
            <a:r>
              <a:rPr lang="de-DE" dirty="0" err="1"/>
              <a:t>Schilke</a:t>
            </a:r>
            <a:endParaRPr lang="de-DE" dirty="0"/>
          </a:p>
          <a:p>
            <a:r>
              <a:rPr lang="de-DE" dirty="0"/>
              <a:t>2020+2021 Working </a:t>
            </a:r>
            <a:r>
              <a:rPr lang="de-DE" dirty="0" err="1"/>
              <a:t>Equitation</a:t>
            </a:r>
            <a:r>
              <a:rPr lang="de-DE" dirty="0"/>
              <a:t> Lehrgang</a:t>
            </a:r>
          </a:p>
          <a:p>
            <a:endParaRPr lang="de-DE" dirty="0"/>
          </a:p>
          <a:p>
            <a:r>
              <a:rPr lang="de-DE" dirty="0"/>
              <a:t>Tiersegnung 2014-2023</a:t>
            </a:r>
          </a:p>
          <a:p>
            <a:r>
              <a:rPr lang="de-DE" dirty="0"/>
              <a:t>2020 </a:t>
            </a:r>
            <a:r>
              <a:rPr lang="de-DE" dirty="0" err="1"/>
              <a:t>corona</a:t>
            </a:r>
            <a:endParaRPr lang="de-DE" dirty="0"/>
          </a:p>
          <a:p>
            <a:endParaRPr lang="de-DE" dirty="0"/>
          </a:p>
          <a:p>
            <a:r>
              <a:rPr lang="de-DE" dirty="0" err="1"/>
              <a:t>Abzeichenlehrgang</a:t>
            </a:r>
            <a:endParaRPr lang="de-DE" dirty="0"/>
          </a:p>
          <a:p>
            <a:r>
              <a:rPr lang="de-DE" dirty="0"/>
              <a:t>Ostern 2018 </a:t>
            </a:r>
          </a:p>
          <a:p>
            <a:r>
              <a:rPr lang="de-DE" dirty="0"/>
              <a:t>Ostern 2019</a:t>
            </a:r>
          </a:p>
          <a:p>
            <a:r>
              <a:rPr lang="de-DE" dirty="0"/>
              <a:t>Ostern 2020</a:t>
            </a:r>
          </a:p>
          <a:p>
            <a:r>
              <a:rPr lang="de-DE" dirty="0"/>
              <a:t>Herbst 2020</a:t>
            </a:r>
          </a:p>
        </p:txBody>
      </p:sp>
      <p:sp>
        <p:nvSpPr>
          <p:cNvPr id="4" name="Foliennummernplatzhalter 3"/>
          <p:cNvSpPr>
            <a:spLocks noGrp="1"/>
          </p:cNvSpPr>
          <p:nvPr>
            <p:ph type="sldNum" sz="quarter" idx="5"/>
          </p:nvPr>
        </p:nvSpPr>
        <p:spPr/>
        <p:txBody>
          <a:bodyPr/>
          <a:lstStyle/>
          <a:p>
            <a:fld id="{5AD8C754-9DBF-42DB-9578-E0F5A583AA58}" type="slidenum">
              <a:rPr lang="de-DE" smtClean="0"/>
              <a:t>36</a:t>
            </a:fld>
            <a:endParaRPr lang="de-DE"/>
          </a:p>
        </p:txBody>
      </p:sp>
    </p:spTree>
    <p:extLst>
      <p:ext uri="{BB962C8B-B14F-4D97-AF65-F5344CB8AC3E}">
        <p14:creationId xmlns:p14="http://schemas.microsoft.com/office/powerpoint/2010/main" val="39483476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a:t>
            </a:r>
          </a:p>
          <a:p>
            <a:endParaRPr lang="de-DE" dirty="0"/>
          </a:p>
          <a:p>
            <a:r>
              <a:rPr lang="de-DE" dirty="0"/>
              <a:t>2020+2021 Working </a:t>
            </a:r>
            <a:r>
              <a:rPr lang="de-DE" dirty="0" err="1"/>
              <a:t>Equitation</a:t>
            </a:r>
            <a:r>
              <a:rPr lang="de-DE" dirty="0"/>
              <a:t> Lehrgang</a:t>
            </a:r>
          </a:p>
          <a:p>
            <a:endParaRPr lang="de-DE" dirty="0"/>
          </a:p>
          <a:p>
            <a:r>
              <a:rPr lang="de-DE" dirty="0"/>
              <a:t>Tiersegnung 2014-2023</a:t>
            </a:r>
          </a:p>
          <a:p>
            <a:r>
              <a:rPr lang="de-DE" dirty="0"/>
              <a:t>2021 </a:t>
            </a:r>
            <a:r>
              <a:rPr lang="de-DE" dirty="0" err="1"/>
              <a:t>corona</a:t>
            </a:r>
            <a:endParaRPr lang="de-DE" dirty="0"/>
          </a:p>
          <a:p>
            <a:endParaRPr lang="de-DE" dirty="0"/>
          </a:p>
          <a:p>
            <a:r>
              <a:rPr lang="de-DE" dirty="0" err="1"/>
              <a:t>Abzeichenlehrgang</a:t>
            </a:r>
            <a:r>
              <a:rPr lang="de-DE" dirty="0"/>
              <a:t> 2021 </a:t>
            </a:r>
            <a:r>
              <a:rPr lang="de-DE" dirty="0" err="1"/>
              <a:t>herbst</a:t>
            </a:r>
            <a:endParaRPr lang="de-DE" dirty="0"/>
          </a:p>
          <a:p>
            <a:endParaRPr lang="de-DE" dirty="0"/>
          </a:p>
          <a:p>
            <a:r>
              <a:rPr lang="de-DE" dirty="0"/>
              <a:t>Insta seit 2021</a:t>
            </a:r>
          </a:p>
          <a:p>
            <a:endParaRPr lang="de-DE" dirty="0"/>
          </a:p>
          <a:p>
            <a:r>
              <a:rPr lang="de-DE" dirty="0"/>
              <a:t>2021 Rückwand vereinsheim mit Bleche versehen</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37</a:t>
            </a:fld>
            <a:endParaRPr lang="de-DE"/>
          </a:p>
        </p:txBody>
      </p:sp>
    </p:spTree>
    <p:extLst>
      <p:ext uri="{BB962C8B-B14F-4D97-AF65-F5344CB8AC3E}">
        <p14:creationId xmlns:p14="http://schemas.microsoft.com/office/powerpoint/2010/main" val="29358452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-ab 2017 1 Tag LPO 1 Tag WBO mit Kreismeisterschaften 0+6+7</a:t>
            </a:r>
          </a:p>
          <a:p>
            <a:endParaRPr lang="de-DE" dirty="0"/>
          </a:p>
          <a:p>
            <a:r>
              <a:rPr lang="de-DE" dirty="0"/>
              <a:t>Tiersegnung 2014-2023</a:t>
            </a:r>
          </a:p>
          <a:p>
            <a:r>
              <a:rPr lang="de-DE" dirty="0"/>
              <a:t>2022 </a:t>
            </a:r>
            <a:r>
              <a:rPr lang="de-DE" dirty="0" err="1"/>
              <a:t>Quadrille+Ponyreiten</a:t>
            </a:r>
            <a:endParaRPr lang="de-DE" dirty="0"/>
          </a:p>
          <a:p>
            <a:endParaRPr lang="de-DE" dirty="0"/>
          </a:p>
          <a:p>
            <a:r>
              <a:rPr lang="de-DE" dirty="0"/>
              <a:t>Stangenlehrgang mit </a:t>
            </a:r>
            <a:r>
              <a:rPr lang="de-DE" dirty="0" err="1"/>
              <a:t>julia</a:t>
            </a:r>
            <a:r>
              <a:rPr lang="de-DE" dirty="0"/>
              <a:t> </a:t>
            </a:r>
            <a:r>
              <a:rPr lang="de-DE" dirty="0" err="1"/>
              <a:t>schwanbeck</a:t>
            </a:r>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38</a:t>
            </a:fld>
            <a:endParaRPr lang="de-DE"/>
          </a:p>
        </p:txBody>
      </p:sp>
    </p:spTree>
    <p:extLst>
      <p:ext uri="{BB962C8B-B14F-4D97-AF65-F5344CB8AC3E}">
        <p14:creationId xmlns:p14="http://schemas.microsoft.com/office/powerpoint/2010/main" val="25302445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-2023 2 tage LPO 1 Tag WBO mit </a:t>
            </a:r>
            <a:r>
              <a:rPr lang="de-DE" dirty="0" err="1"/>
              <a:t>kreismeisterschaften</a:t>
            </a:r>
            <a:r>
              <a:rPr lang="de-DE" dirty="0"/>
              <a:t> 0+6+7</a:t>
            </a:r>
          </a:p>
          <a:p>
            <a:endParaRPr lang="de-DE" dirty="0"/>
          </a:p>
          <a:p>
            <a:r>
              <a:rPr lang="de-DE" dirty="0"/>
              <a:t>2023 Yoga- Fit ins Jubiläumsjahr Franzi Becker</a:t>
            </a:r>
          </a:p>
          <a:p>
            <a:r>
              <a:rPr lang="de-DE" dirty="0"/>
              <a:t>2023 Springlehrgang mit Thorsten Aab</a:t>
            </a:r>
          </a:p>
          <a:p>
            <a:endParaRPr lang="de-DE" dirty="0"/>
          </a:p>
          <a:p>
            <a:r>
              <a:rPr lang="de-DE" dirty="0"/>
              <a:t>Tiersegnung 2014-2023</a:t>
            </a:r>
          </a:p>
          <a:p>
            <a:r>
              <a:rPr lang="de-DE" dirty="0"/>
              <a:t>2023 Trail Pferd, Trail Hund</a:t>
            </a:r>
          </a:p>
          <a:p>
            <a:endParaRPr lang="de-DE" dirty="0"/>
          </a:p>
          <a:p>
            <a:r>
              <a:rPr lang="de-DE" dirty="0"/>
              <a:t>Fastnachtsumzug</a:t>
            </a:r>
          </a:p>
          <a:p>
            <a:r>
              <a:rPr lang="de-DE" dirty="0"/>
              <a:t>2023 Hippies – 70er Jahre</a:t>
            </a:r>
          </a:p>
          <a:p>
            <a:endParaRPr lang="de-DE" dirty="0"/>
          </a:p>
          <a:p>
            <a:r>
              <a:rPr lang="de-DE" dirty="0"/>
              <a:t>Osterputz der gemeinde </a:t>
            </a:r>
            <a:r>
              <a:rPr lang="de-DE" dirty="0" err="1"/>
              <a:t>flieden</a:t>
            </a:r>
            <a:endParaRPr lang="de-DE" dirty="0"/>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39</a:t>
            </a:fld>
            <a:endParaRPr lang="de-DE"/>
          </a:p>
        </p:txBody>
      </p:sp>
    </p:spTree>
    <p:extLst>
      <p:ext uri="{BB962C8B-B14F-4D97-AF65-F5344CB8AC3E}">
        <p14:creationId xmlns:p14="http://schemas.microsoft.com/office/powerpoint/2010/main" val="3022341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Pfarrfest in Flieden – Reitverein mit geritten</a:t>
            </a:r>
          </a:p>
          <a:p>
            <a:endParaRPr lang="de-DE" dirty="0"/>
          </a:p>
          <a:p>
            <a:pPr marL="228600" indent="-228600">
              <a:buAutoNum type="arabicPeriod"/>
            </a:pPr>
            <a:r>
              <a:rPr lang="de-DE" dirty="0"/>
              <a:t>Turnier in Grebenhain: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de-DE" dirty="0"/>
              <a:t>Die ersten Reiter: Ingo Reisner, Marina </a:t>
            </a:r>
            <a:r>
              <a:rPr lang="de-DE" dirty="0" err="1"/>
              <a:t>Larbig</a:t>
            </a:r>
            <a:r>
              <a:rPr lang="de-DE" dirty="0"/>
              <a:t>, Katja, Manfred Kress, Harald </a:t>
            </a:r>
            <a:r>
              <a:rPr lang="de-DE" dirty="0" err="1"/>
              <a:t>Firle</a:t>
            </a:r>
            <a:r>
              <a:rPr lang="de-DE" dirty="0"/>
              <a:t>, Hellmut Happ, Manfred Happ, Christine Kempf, Boris </a:t>
            </a:r>
            <a:r>
              <a:rPr lang="de-DE" dirty="0" err="1"/>
              <a:t>Osipowicz</a:t>
            </a:r>
            <a:endParaRPr lang="de-DE" dirty="0"/>
          </a:p>
          <a:p>
            <a:pPr marL="457200" lvl="1" indent="0">
              <a:buNone/>
            </a:pPr>
            <a:r>
              <a:rPr lang="de-DE" dirty="0"/>
              <a:t>Kutsche: Werne Reinke</a:t>
            </a:r>
          </a:p>
          <a:p>
            <a:pPr marL="457200" lvl="1" indent="0">
              <a:buNone/>
            </a:pPr>
            <a:endParaRPr lang="de-DE" dirty="0"/>
          </a:p>
          <a:p>
            <a:pPr marL="0" lvl="0" indent="0">
              <a:buNone/>
            </a:pPr>
            <a:r>
              <a:rPr lang="de-DE" dirty="0"/>
              <a:t>1. Fuchsjagd mit anschließendem Reiterball in den Thomasstuben in Döngesmühle, ca.12km, Einladung Foto</a:t>
            </a:r>
          </a:p>
        </p:txBody>
      </p:sp>
      <p:sp>
        <p:nvSpPr>
          <p:cNvPr id="4" name="Foliennummernplatzhalter 3"/>
          <p:cNvSpPr>
            <a:spLocks noGrp="1"/>
          </p:cNvSpPr>
          <p:nvPr>
            <p:ph type="sldNum" sz="quarter" idx="5"/>
          </p:nvPr>
        </p:nvSpPr>
        <p:spPr/>
        <p:txBody>
          <a:bodyPr/>
          <a:lstStyle/>
          <a:p>
            <a:fld id="{5AD8C754-9DBF-42DB-9578-E0F5A583AA58}" type="slidenum">
              <a:rPr lang="de-DE" smtClean="0"/>
              <a:t>4</a:t>
            </a:fld>
            <a:endParaRPr lang="de-DE"/>
          </a:p>
        </p:txBody>
      </p:sp>
    </p:spTree>
    <p:extLst>
      <p:ext uri="{BB962C8B-B14F-4D97-AF65-F5344CB8AC3E}">
        <p14:creationId xmlns:p14="http://schemas.microsoft.com/office/powerpoint/2010/main" val="2891387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-2014 1 Tag WBO</a:t>
            </a:r>
          </a:p>
          <a:p>
            <a:r>
              <a:rPr lang="de-DE" dirty="0"/>
              <a:t>-2015 2 Tage WBO</a:t>
            </a:r>
          </a:p>
          <a:p>
            <a:r>
              <a:rPr lang="de-DE" dirty="0"/>
              <a:t>-2016 1 Tag LPO 1 Tag WBO</a:t>
            </a:r>
          </a:p>
          <a:p>
            <a:r>
              <a:rPr lang="de-DE" dirty="0"/>
              <a:t>-ab 2017 1 Tag LPO 1 Tag WBO mit Kreismeisterschaften 0+6+7</a:t>
            </a:r>
          </a:p>
          <a:p>
            <a:r>
              <a:rPr lang="de-DE" dirty="0"/>
              <a:t>-2023 2 tage LPO 1 Tag WBO mit </a:t>
            </a:r>
            <a:r>
              <a:rPr lang="de-DE" dirty="0" err="1"/>
              <a:t>kreismeisterschaften</a:t>
            </a:r>
            <a:r>
              <a:rPr lang="de-DE" dirty="0"/>
              <a:t> 0+6+7</a:t>
            </a:r>
          </a:p>
          <a:p>
            <a:endParaRPr lang="de-DE" dirty="0"/>
          </a:p>
          <a:p>
            <a:r>
              <a:rPr lang="de-DE" dirty="0"/>
              <a:t>2013-2019 Springlehrgang bei Ralf Rückert</a:t>
            </a:r>
          </a:p>
          <a:p>
            <a:r>
              <a:rPr lang="de-DE" dirty="0"/>
              <a:t>2016 Dressurlehrgang Klaus-Michael Köster</a:t>
            </a:r>
          </a:p>
          <a:p>
            <a:r>
              <a:rPr lang="de-DE" dirty="0"/>
              <a:t>2018-2020 Sitz-Dressur-Stangenlehrgang Peggy </a:t>
            </a:r>
            <a:r>
              <a:rPr lang="de-DE" dirty="0" err="1"/>
              <a:t>Schilke</a:t>
            </a:r>
            <a:endParaRPr lang="de-DE" dirty="0"/>
          </a:p>
          <a:p>
            <a:r>
              <a:rPr lang="de-DE" dirty="0"/>
              <a:t>2020+2021 Working </a:t>
            </a:r>
            <a:r>
              <a:rPr lang="de-DE" dirty="0" err="1"/>
              <a:t>Equitation</a:t>
            </a:r>
            <a:r>
              <a:rPr lang="de-DE" dirty="0"/>
              <a:t> Lehrgang</a:t>
            </a:r>
          </a:p>
          <a:p>
            <a:r>
              <a:rPr lang="de-DE" dirty="0"/>
              <a:t>2023 Yoga- Fit ins Jubiläumsjahr Franzi Becker</a:t>
            </a:r>
          </a:p>
          <a:p>
            <a:endParaRPr lang="de-DE" dirty="0"/>
          </a:p>
          <a:p>
            <a:r>
              <a:rPr lang="de-DE" dirty="0"/>
              <a:t>Tiersegnung 2014-2023</a:t>
            </a:r>
          </a:p>
          <a:p>
            <a:r>
              <a:rPr lang="de-DE" dirty="0"/>
              <a:t>2014 Trail Pferd</a:t>
            </a:r>
          </a:p>
          <a:p>
            <a:r>
              <a:rPr lang="de-DE" dirty="0"/>
              <a:t>2015 Trail Pferd</a:t>
            </a:r>
          </a:p>
          <a:p>
            <a:r>
              <a:rPr lang="de-DE" dirty="0"/>
              <a:t>2016 Quadrille </a:t>
            </a:r>
            <a:r>
              <a:rPr lang="de-DE" dirty="0" err="1"/>
              <a:t>Priaten+Gangpferdevorführung</a:t>
            </a:r>
            <a:r>
              <a:rPr lang="de-DE" dirty="0"/>
              <a:t> Paso </a:t>
            </a:r>
            <a:r>
              <a:rPr lang="de-DE" dirty="0" err="1"/>
              <a:t>Finos</a:t>
            </a:r>
            <a:endParaRPr lang="de-DE" dirty="0"/>
          </a:p>
          <a:p>
            <a:r>
              <a:rPr lang="de-DE" dirty="0"/>
              <a:t>2017 Trail Pferd, Tierwaage</a:t>
            </a:r>
          </a:p>
          <a:p>
            <a:r>
              <a:rPr lang="de-DE" dirty="0"/>
              <a:t>2018 Trail Pferd, Flohmarkt</a:t>
            </a:r>
          </a:p>
          <a:p>
            <a:r>
              <a:rPr lang="de-DE" dirty="0"/>
              <a:t>2019 Trail Pferd, Trail Hund</a:t>
            </a:r>
          </a:p>
          <a:p>
            <a:r>
              <a:rPr lang="de-DE" dirty="0"/>
              <a:t>2020 </a:t>
            </a:r>
            <a:r>
              <a:rPr lang="de-DE" dirty="0" err="1"/>
              <a:t>corona</a:t>
            </a:r>
            <a:endParaRPr lang="de-DE" dirty="0"/>
          </a:p>
          <a:p>
            <a:r>
              <a:rPr lang="de-DE" dirty="0"/>
              <a:t>2021 </a:t>
            </a:r>
            <a:r>
              <a:rPr lang="de-DE" dirty="0" err="1"/>
              <a:t>corona</a:t>
            </a:r>
            <a:endParaRPr lang="de-DE" dirty="0"/>
          </a:p>
          <a:p>
            <a:r>
              <a:rPr lang="de-DE" dirty="0"/>
              <a:t>2022 </a:t>
            </a:r>
            <a:r>
              <a:rPr lang="de-DE" dirty="0" err="1"/>
              <a:t>Quadrille+Ponyreiten</a:t>
            </a:r>
            <a:endParaRPr lang="de-DE" dirty="0"/>
          </a:p>
          <a:p>
            <a:r>
              <a:rPr lang="de-DE" dirty="0"/>
              <a:t>2023 Trail Pferd, Trail Hund</a:t>
            </a:r>
          </a:p>
          <a:p>
            <a:endParaRPr lang="de-DE" dirty="0"/>
          </a:p>
          <a:p>
            <a:r>
              <a:rPr lang="de-DE" dirty="0"/>
              <a:t>Fastnachtsumzug</a:t>
            </a:r>
          </a:p>
          <a:p>
            <a:r>
              <a:rPr lang="de-DE" dirty="0"/>
              <a:t>2017 Einhörner</a:t>
            </a:r>
          </a:p>
          <a:p>
            <a:r>
              <a:rPr lang="de-DE" dirty="0"/>
              <a:t>2018 Flamingos</a:t>
            </a:r>
          </a:p>
          <a:p>
            <a:r>
              <a:rPr lang="de-DE" dirty="0"/>
              <a:t>2019 Faultiere</a:t>
            </a:r>
          </a:p>
          <a:p>
            <a:r>
              <a:rPr lang="de-DE" dirty="0"/>
              <a:t>2023 Hippies – 70er Jahre</a:t>
            </a:r>
          </a:p>
          <a:p>
            <a:endParaRPr lang="de-DE" dirty="0"/>
          </a:p>
          <a:p>
            <a:r>
              <a:rPr lang="de-DE" dirty="0"/>
              <a:t>2019 Fahrt zur Equitana</a:t>
            </a:r>
          </a:p>
          <a:p>
            <a:r>
              <a:rPr lang="de-DE" dirty="0"/>
              <a:t>2018 Rhein-Main-Messe Gießen, anschließend Sommerfest</a:t>
            </a:r>
          </a:p>
          <a:p>
            <a:r>
              <a:rPr lang="de-DE" dirty="0"/>
              <a:t>2016 kunterbuntes Kinderfest am Hof Bauermeister</a:t>
            </a:r>
          </a:p>
          <a:p>
            <a:r>
              <a:rPr lang="de-DE" dirty="0"/>
              <a:t>2015 Vereinsausflug zum Erlebnispark </a:t>
            </a:r>
            <a:r>
              <a:rPr lang="de-DE" dirty="0" err="1"/>
              <a:t>Steinau</a:t>
            </a:r>
            <a:endParaRPr lang="de-DE" dirty="0"/>
          </a:p>
          <a:p>
            <a:r>
              <a:rPr lang="de-DE" dirty="0"/>
              <a:t>2018 Tag der Regionen in Flieden</a:t>
            </a:r>
          </a:p>
          <a:p>
            <a:endParaRPr lang="de-DE" dirty="0"/>
          </a:p>
          <a:p>
            <a:r>
              <a:rPr lang="de-DE" dirty="0"/>
              <a:t>Sommerferienprogramm</a:t>
            </a:r>
          </a:p>
          <a:p>
            <a:r>
              <a:rPr lang="de-DE" dirty="0"/>
              <a:t>2017 –Steckenpferd </a:t>
            </a:r>
            <a:r>
              <a:rPr lang="de-DE" dirty="0" err="1"/>
              <a:t>basteln+Sprung</a:t>
            </a:r>
            <a:r>
              <a:rPr lang="de-DE" dirty="0"/>
              <a:t> streichen</a:t>
            </a:r>
          </a:p>
          <a:p>
            <a:r>
              <a:rPr lang="de-DE" dirty="0"/>
              <a:t>2019 – Hufeisentraumfänger basteln + Sprung streichen</a:t>
            </a:r>
          </a:p>
          <a:p>
            <a:endParaRPr lang="de-DE" dirty="0"/>
          </a:p>
          <a:p>
            <a:r>
              <a:rPr lang="de-DE" dirty="0" err="1"/>
              <a:t>Abzeichenlehrgang</a:t>
            </a:r>
            <a:endParaRPr lang="de-DE" dirty="0"/>
          </a:p>
          <a:p>
            <a:r>
              <a:rPr lang="de-DE" dirty="0"/>
              <a:t>Ostern 2018 </a:t>
            </a:r>
          </a:p>
          <a:p>
            <a:r>
              <a:rPr lang="de-DE" dirty="0"/>
              <a:t>Ostern 2019</a:t>
            </a:r>
          </a:p>
          <a:p>
            <a:r>
              <a:rPr lang="de-DE" dirty="0"/>
              <a:t>Ostern 2020</a:t>
            </a:r>
          </a:p>
          <a:p>
            <a:r>
              <a:rPr lang="de-DE" dirty="0"/>
              <a:t>Herbst 2020</a:t>
            </a:r>
          </a:p>
          <a:p>
            <a:endParaRPr lang="de-DE" dirty="0"/>
          </a:p>
          <a:p>
            <a:r>
              <a:rPr lang="de-DE" dirty="0" err="1"/>
              <a:t>PasoFino</a:t>
            </a:r>
            <a:r>
              <a:rPr lang="de-DE" dirty="0"/>
              <a:t> Turnier</a:t>
            </a:r>
          </a:p>
          <a:p>
            <a:r>
              <a:rPr lang="de-DE" dirty="0"/>
              <a:t>2018 und 2015 (</a:t>
            </a:r>
            <a:r>
              <a:rPr lang="de-DE" dirty="0" err="1"/>
              <a:t>piratenquadrille</a:t>
            </a:r>
            <a:r>
              <a:rPr lang="de-DE" dirty="0"/>
              <a:t>)</a:t>
            </a:r>
          </a:p>
          <a:p>
            <a:endParaRPr lang="de-DE" dirty="0"/>
          </a:p>
          <a:p>
            <a:r>
              <a:rPr lang="de-DE" dirty="0"/>
              <a:t>Facebook seit 2014</a:t>
            </a:r>
          </a:p>
          <a:p>
            <a:r>
              <a:rPr lang="de-DE" dirty="0"/>
              <a:t>Insta seit 2021</a:t>
            </a:r>
          </a:p>
          <a:p>
            <a:r>
              <a:rPr lang="de-DE" dirty="0"/>
              <a:t>2015 Homepage</a:t>
            </a:r>
          </a:p>
          <a:p>
            <a:endParaRPr lang="de-DE" dirty="0"/>
          </a:p>
          <a:p>
            <a:r>
              <a:rPr lang="de-DE" dirty="0"/>
              <a:t>2018 40-Jähriges </a:t>
            </a:r>
            <a:r>
              <a:rPr lang="de-DE" dirty="0" err="1"/>
              <a:t>Jubilöum</a:t>
            </a:r>
            <a:r>
              <a:rPr lang="de-DE" dirty="0"/>
              <a:t> Sommerfest mit Spiel ohne Grenzen</a:t>
            </a:r>
          </a:p>
          <a:p>
            <a:endParaRPr lang="de-DE" dirty="0"/>
          </a:p>
          <a:p>
            <a:r>
              <a:rPr lang="de-DE" dirty="0"/>
              <a:t>Jugendcup Teilnahme durch </a:t>
            </a:r>
            <a:r>
              <a:rPr lang="de-DE" dirty="0" err="1"/>
              <a:t>Berishof</a:t>
            </a:r>
            <a:r>
              <a:rPr lang="de-DE" dirty="0"/>
              <a:t> Flieden 2016 1. Platz +20181. Platz mit Teilnahme am </a:t>
            </a:r>
            <a:r>
              <a:rPr lang="de-DE" dirty="0" err="1"/>
              <a:t>reginal</a:t>
            </a:r>
            <a:r>
              <a:rPr lang="de-DE" dirty="0"/>
              <a:t> finale in </a:t>
            </a:r>
            <a:r>
              <a:rPr lang="de-DE" dirty="0" err="1"/>
              <a:t>ziegenhain</a:t>
            </a:r>
            <a:endParaRPr lang="de-DE" dirty="0"/>
          </a:p>
          <a:p>
            <a:endParaRPr lang="de-DE" dirty="0"/>
          </a:p>
          <a:p>
            <a:r>
              <a:rPr lang="de-DE" dirty="0"/>
              <a:t>Filmnachmittag januar2018+januar 2017</a:t>
            </a:r>
          </a:p>
          <a:p>
            <a:endParaRPr lang="de-DE" dirty="0"/>
          </a:p>
          <a:p>
            <a:r>
              <a:rPr lang="de-DE" dirty="0"/>
              <a:t>Adventsritt 2016+2017 mit </a:t>
            </a:r>
            <a:r>
              <a:rPr lang="de-DE" dirty="0" err="1"/>
              <a:t>weihnachtsfeier</a:t>
            </a:r>
            <a:endParaRPr lang="de-DE" dirty="0"/>
          </a:p>
          <a:p>
            <a:endParaRPr lang="de-DE" dirty="0"/>
          </a:p>
          <a:p>
            <a:r>
              <a:rPr lang="de-DE" dirty="0"/>
              <a:t>2017 Blutspende </a:t>
            </a:r>
            <a:r>
              <a:rPr lang="de-DE" dirty="0" err="1"/>
              <a:t>aktion</a:t>
            </a:r>
            <a:r>
              <a:rPr lang="de-DE" dirty="0"/>
              <a:t> –als verein Spenden gehen</a:t>
            </a:r>
          </a:p>
          <a:p>
            <a:endParaRPr lang="de-DE" dirty="0"/>
          </a:p>
          <a:p>
            <a:r>
              <a:rPr lang="de-DE" dirty="0"/>
              <a:t>2017 </a:t>
            </a:r>
            <a:r>
              <a:rPr lang="de-DE" dirty="0" err="1"/>
              <a:t>juni</a:t>
            </a:r>
            <a:r>
              <a:rPr lang="de-DE" dirty="0"/>
              <a:t>  </a:t>
            </a:r>
          </a:p>
          <a:p>
            <a:r>
              <a:rPr lang="de-DE" dirty="0"/>
              <a:t>Richterhäuschen am Dressurplatz ist abgebrannt (</a:t>
            </a:r>
            <a:r>
              <a:rPr lang="de-DE" dirty="0" err="1"/>
              <a:t>dressurvierek</a:t>
            </a:r>
            <a:r>
              <a:rPr lang="de-DE" dirty="0"/>
              <a:t> </a:t>
            </a:r>
            <a:r>
              <a:rPr lang="de-DE" dirty="0" err="1"/>
              <a:t>umrandung</a:t>
            </a:r>
            <a:r>
              <a:rPr lang="de-DE" dirty="0"/>
              <a:t> lag drin)</a:t>
            </a:r>
          </a:p>
          <a:p>
            <a:endParaRPr lang="de-DE" dirty="0"/>
          </a:p>
          <a:p>
            <a:r>
              <a:rPr lang="de-DE" dirty="0"/>
              <a:t>Sommer 2017 Springplatz grundlegend Saniert und Dressur und </a:t>
            </a:r>
            <a:r>
              <a:rPr lang="de-DE" dirty="0" err="1"/>
              <a:t>Abreiteplatz</a:t>
            </a:r>
            <a:r>
              <a:rPr lang="de-DE" dirty="0"/>
              <a:t> aufgearbeitet</a:t>
            </a:r>
          </a:p>
          <a:p>
            <a:endParaRPr lang="de-DE" dirty="0"/>
          </a:p>
          <a:p>
            <a:r>
              <a:rPr lang="de-DE" dirty="0"/>
              <a:t>2017 Vereinsheim gestrichen</a:t>
            </a:r>
          </a:p>
          <a:p>
            <a:r>
              <a:rPr lang="de-DE" dirty="0"/>
              <a:t>2021 Rückwand vereinsheim mit Bleche versehen</a:t>
            </a:r>
          </a:p>
          <a:p>
            <a:endParaRPr lang="de-DE" dirty="0"/>
          </a:p>
          <a:p>
            <a:r>
              <a:rPr lang="de-DE" dirty="0"/>
              <a:t>2016 Neufassung der Satzung </a:t>
            </a:r>
          </a:p>
          <a:p>
            <a:r>
              <a:rPr lang="de-DE" dirty="0"/>
              <a:t>-</a:t>
            </a:r>
            <a:r>
              <a:rPr lang="de-DE" dirty="0" err="1"/>
              <a:t>geschfötführender</a:t>
            </a:r>
            <a:r>
              <a:rPr lang="de-DE" dirty="0"/>
              <a:t> Vorstand und </a:t>
            </a:r>
            <a:r>
              <a:rPr lang="de-DE" dirty="0" err="1"/>
              <a:t>erweiteret</a:t>
            </a:r>
            <a:r>
              <a:rPr lang="de-DE" dirty="0"/>
              <a:t> Vorstand statt 1.+2. Vorsitzender</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40</a:t>
            </a:fld>
            <a:endParaRPr lang="de-DE"/>
          </a:p>
        </p:txBody>
      </p:sp>
    </p:spTree>
    <p:extLst>
      <p:ext uri="{BB962C8B-B14F-4D97-AF65-F5344CB8AC3E}">
        <p14:creationId xmlns:p14="http://schemas.microsoft.com/office/powerpoint/2010/main" val="7772573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 2013 jährlich ein Turnier</a:t>
            </a:r>
          </a:p>
          <a:p>
            <a:r>
              <a:rPr lang="de-DE" dirty="0"/>
              <a:t>-2014 1 Tag WBO</a:t>
            </a:r>
          </a:p>
          <a:p>
            <a:r>
              <a:rPr lang="de-DE" dirty="0"/>
              <a:t>-2015 2 Tage WBO</a:t>
            </a:r>
          </a:p>
          <a:p>
            <a:r>
              <a:rPr lang="de-DE" dirty="0"/>
              <a:t>-2016 1 Tag LPO 1 Tag WBO</a:t>
            </a:r>
          </a:p>
          <a:p>
            <a:r>
              <a:rPr lang="de-DE" dirty="0"/>
              <a:t>-ab 2017 1 Tag LPO 1 Tag WBO mit Kreismeisterschaften 0+6+7</a:t>
            </a:r>
          </a:p>
          <a:p>
            <a:r>
              <a:rPr lang="de-DE" dirty="0"/>
              <a:t>-2023 2 tage LPO 1 Tag WBO mit </a:t>
            </a:r>
            <a:r>
              <a:rPr lang="de-DE" dirty="0" err="1"/>
              <a:t>kreismeisterschaften</a:t>
            </a:r>
            <a:r>
              <a:rPr lang="de-DE" dirty="0"/>
              <a:t> 0+6+7</a:t>
            </a:r>
          </a:p>
          <a:p>
            <a:endParaRPr lang="de-DE" dirty="0"/>
          </a:p>
          <a:p>
            <a:r>
              <a:rPr lang="de-DE" dirty="0"/>
              <a:t>2013-2019 Springlehrgang bei Ralf Rückert</a:t>
            </a:r>
          </a:p>
          <a:p>
            <a:r>
              <a:rPr lang="de-DE" dirty="0"/>
              <a:t>2016 Dressurlehrgang Klaus-Michael Köster</a:t>
            </a:r>
          </a:p>
          <a:p>
            <a:r>
              <a:rPr lang="de-DE" dirty="0"/>
              <a:t>2018-2020 Sitz-Dressur-Stangenlehrgang Peggy </a:t>
            </a:r>
            <a:r>
              <a:rPr lang="de-DE" dirty="0" err="1"/>
              <a:t>Schilke</a:t>
            </a:r>
            <a:endParaRPr lang="de-DE" dirty="0"/>
          </a:p>
          <a:p>
            <a:r>
              <a:rPr lang="de-DE" dirty="0"/>
              <a:t>2020+2021 Working </a:t>
            </a:r>
            <a:r>
              <a:rPr lang="de-DE" dirty="0" err="1"/>
              <a:t>Equitation</a:t>
            </a:r>
            <a:r>
              <a:rPr lang="de-DE" dirty="0"/>
              <a:t> Lehrgang</a:t>
            </a:r>
          </a:p>
          <a:p>
            <a:r>
              <a:rPr lang="de-DE" dirty="0"/>
              <a:t>2023 Yoga- Fit ins Jubiläumsjahr Franzi Becker</a:t>
            </a:r>
          </a:p>
          <a:p>
            <a:endParaRPr lang="de-DE" dirty="0"/>
          </a:p>
          <a:p>
            <a:r>
              <a:rPr lang="de-DE" dirty="0"/>
              <a:t>Tiersegnung 2014-2023</a:t>
            </a:r>
          </a:p>
          <a:p>
            <a:r>
              <a:rPr lang="de-DE" dirty="0"/>
              <a:t>2014 Trail Pferd</a:t>
            </a:r>
          </a:p>
          <a:p>
            <a:r>
              <a:rPr lang="de-DE" dirty="0"/>
              <a:t>2015 Trail Pferd</a:t>
            </a:r>
          </a:p>
          <a:p>
            <a:r>
              <a:rPr lang="de-DE" dirty="0"/>
              <a:t>2016 Quadrille </a:t>
            </a:r>
            <a:r>
              <a:rPr lang="de-DE" dirty="0" err="1"/>
              <a:t>Priaten+Gangpferdevorführung</a:t>
            </a:r>
            <a:r>
              <a:rPr lang="de-DE" dirty="0"/>
              <a:t> Paso </a:t>
            </a:r>
            <a:r>
              <a:rPr lang="de-DE" dirty="0" err="1"/>
              <a:t>Finos</a:t>
            </a:r>
            <a:endParaRPr lang="de-DE" dirty="0"/>
          </a:p>
          <a:p>
            <a:r>
              <a:rPr lang="de-DE" dirty="0"/>
              <a:t>2017 Trail Pferd, Tierwaage</a:t>
            </a:r>
          </a:p>
          <a:p>
            <a:r>
              <a:rPr lang="de-DE" dirty="0"/>
              <a:t>2018 Trail Pferd, Flohmarkt</a:t>
            </a:r>
          </a:p>
          <a:p>
            <a:r>
              <a:rPr lang="de-DE" dirty="0"/>
              <a:t>2019 Trail Pferd, Trail Hund</a:t>
            </a:r>
          </a:p>
          <a:p>
            <a:r>
              <a:rPr lang="de-DE" dirty="0"/>
              <a:t>2020 </a:t>
            </a:r>
            <a:r>
              <a:rPr lang="de-DE" dirty="0" err="1"/>
              <a:t>corona</a:t>
            </a:r>
            <a:endParaRPr lang="de-DE" dirty="0"/>
          </a:p>
          <a:p>
            <a:r>
              <a:rPr lang="de-DE" dirty="0"/>
              <a:t>2021 </a:t>
            </a:r>
            <a:r>
              <a:rPr lang="de-DE" dirty="0" err="1"/>
              <a:t>corona</a:t>
            </a:r>
            <a:endParaRPr lang="de-DE" dirty="0"/>
          </a:p>
          <a:p>
            <a:r>
              <a:rPr lang="de-DE" dirty="0"/>
              <a:t>2022 </a:t>
            </a:r>
            <a:r>
              <a:rPr lang="de-DE" dirty="0" err="1"/>
              <a:t>Quadrille+Ponyreiten</a:t>
            </a:r>
            <a:endParaRPr lang="de-DE" dirty="0"/>
          </a:p>
          <a:p>
            <a:r>
              <a:rPr lang="de-DE" dirty="0"/>
              <a:t>2023 Trail Pferd, Trail Hund</a:t>
            </a:r>
          </a:p>
          <a:p>
            <a:endParaRPr lang="de-DE" dirty="0"/>
          </a:p>
          <a:p>
            <a:r>
              <a:rPr lang="de-DE" dirty="0"/>
              <a:t>Fastnachtsumzug</a:t>
            </a:r>
          </a:p>
          <a:p>
            <a:r>
              <a:rPr lang="de-DE" dirty="0"/>
              <a:t>2017 Einhörner</a:t>
            </a:r>
          </a:p>
          <a:p>
            <a:r>
              <a:rPr lang="de-DE" dirty="0"/>
              <a:t>2018 Flamingos</a:t>
            </a:r>
          </a:p>
          <a:p>
            <a:r>
              <a:rPr lang="de-DE" dirty="0"/>
              <a:t>2019 Faultiere</a:t>
            </a:r>
          </a:p>
          <a:p>
            <a:r>
              <a:rPr lang="de-DE" dirty="0"/>
              <a:t>2023 Hippies – 70er Jahre</a:t>
            </a:r>
          </a:p>
          <a:p>
            <a:endParaRPr lang="de-DE" dirty="0"/>
          </a:p>
          <a:p>
            <a:r>
              <a:rPr lang="de-DE" dirty="0"/>
              <a:t>2019 Fahrt zur Equitana</a:t>
            </a:r>
          </a:p>
          <a:p>
            <a:r>
              <a:rPr lang="de-DE" dirty="0"/>
              <a:t>2018 Rhein-Main-Messe Gießen, anschließend Sommerfest</a:t>
            </a:r>
          </a:p>
          <a:p>
            <a:r>
              <a:rPr lang="de-DE" dirty="0"/>
              <a:t>2016 kunterbuntes Kinderfest am Hof Bauermeister</a:t>
            </a:r>
          </a:p>
          <a:p>
            <a:r>
              <a:rPr lang="de-DE" dirty="0"/>
              <a:t>2015 Vereinsausflug zum Erlebnispark </a:t>
            </a:r>
            <a:r>
              <a:rPr lang="de-DE" dirty="0" err="1"/>
              <a:t>Steinau</a:t>
            </a:r>
            <a:endParaRPr lang="de-DE" dirty="0"/>
          </a:p>
          <a:p>
            <a:r>
              <a:rPr lang="de-DE" dirty="0"/>
              <a:t>2018 Tag der Regionen in Flieden</a:t>
            </a:r>
          </a:p>
          <a:p>
            <a:endParaRPr lang="de-DE" dirty="0"/>
          </a:p>
          <a:p>
            <a:r>
              <a:rPr lang="de-DE" dirty="0"/>
              <a:t>Sommerferienprogramm</a:t>
            </a:r>
          </a:p>
          <a:p>
            <a:r>
              <a:rPr lang="de-DE" dirty="0"/>
              <a:t>2017 –Steckenpferd </a:t>
            </a:r>
            <a:r>
              <a:rPr lang="de-DE" dirty="0" err="1"/>
              <a:t>basteln+Sprung</a:t>
            </a:r>
            <a:r>
              <a:rPr lang="de-DE" dirty="0"/>
              <a:t> streichen</a:t>
            </a:r>
          </a:p>
          <a:p>
            <a:r>
              <a:rPr lang="de-DE" dirty="0"/>
              <a:t>2019 – Hufeisentraumfänger basteln + Sprung streichen</a:t>
            </a:r>
          </a:p>
          <a:p>
            <a:endParaRPr lang="de-DE" dirty="0"/>
          </a:p>
          <a:p>
            <a:r>
              <a:rPr lang="de-DE" dirty="0" err="1"/>
              <a:t>Abzeichenlehrgang</a:t>
            </a:r>
            <a:endParaRPr lang="de-DE" dirty="0"/>
          </a:p>
          <a:p>
            <a:r>
              <a:rPr lang="de-DE" dirty="0"/>
              <a:t>Ostern 2018 </a:t>
            </a:r>
          </a:p>
          <a:p>
            <a:r>
              <a:rPr lang="de-DE" dirty="0"/>
              <a:t>Ostern 2019</a:t>
            </a:r>
          </a:p>
          <a:p>
            <a:r>
              <a:rPr lang="de-DE" dirty="0"/>
              <a:t>Ostern 2020</a:t>
            </a:r>
          </a:p>
          <a:p>
            <a:r>
              <a:rPr lang="de-DE" dirty="0"/>
              <a:t>Herbst 2020</a:t>
            </a:r>
          </a:p>
          <a:p>
            <a:endParaRPr lang="de-DE" dirty="0"/>
          </a:p>
          <a:p>
            <a:r>
              <a:rPr lang="de-DE" dirty="0" err="1"/>
              <a:t>PasoFino</a:t>
            </a:r>
            <a:r>
              <a:rPr lang="de-DE" dirty="0"/>
              <a:t> Turnier</a:t>
            </a:r>
          </a:p>
          <a:p>
            <a:r>
              <a:rPr lang="de-DE" dirty="0"/>
              <a:t>2018 und 2015 (</a:t>
            </a:r>
            <a:r>
              <a:rPr lang="de-DE" dirty="0" err="1"/>
              <a:t>piratenquadrille</a:t>
            </a:r>
            <a:r>
              <a:rPr lang="de-DE" dirty="0"/>
              <a:t>)</a:t>
            </a:r>
          </a:p>
          <a:p>
            <a:endParaRPr lang="de-DE" dirty="0"/>
          </a:p>
          <a:p>
            <a:r>
              <a:rPr lang="de-DE" dirty="0"/>
              <a:t>Facebook seit 2014</a:t>
            </a:r>
          </a:p>
          <a:p>
            <a:r>
              <a:rPr lang="de-DE" dirty="0"/>
              <a:t>Insta seit 2021</a:t>
            </a:r>
          </a:p>
          <a:p>
            <a:r>
              <a:rPr lang="de-DE" dirty="0"/>
              <a:t>2015 Homepage</a:t>
            </a:r>
          </a:p>
          <a:p>
            <a:endParaRPr lang="de-DE" dirty="0"/>
          </a:p>
          <a:p>
            <a:r>
              <a:rPr lang="de-DE" dirty="0"/>
              <a:t>2018 40-Jähriges </a:t>
            </a:r>
            <a:r>
              <a:rPr lang="de-DE" dirty="0" err="1"/>
              <a:t>Jubilöum</a:t>
            </a:r>
            <a:r>
              <a:rPr lang="de-DE" dirty="0"/>
              <a:t> Sommerfest mit Spiel ohne Grenzen</a:t>
            </a:r>
          </a:p>
          <a:p>
            <a:endParaRPr lang="de-DE" dirty="0"/>
          </a:p>
          <a:p>
            <a:r>
              <a:rPr lang="de-DE" dirty="0"/>
              <a:t>Jugendcup Teilnahme durch </a:t>
            </a:r>
            <a:r>
              <a:rPr lang="de-DE" dirty="0" err="1"/>
              <a:t>Berishof</a:t>
            </a:r>
            <a:r>
              <a:rPr lang="de-DE" dirty="0"/>
              <a:t> Flieden 2016 1. Platz +20181. Platz mit Teilnahme am </a:t>
            </a:r>
            <a:r>
              <a:rPr lang="de-DE" dirty="0" err="1"/>
              <a:t>reginal</a:t>
            </a:r>
            <a:r>
              <a:rPr lang="de-DE" dirty="0"/>
              <a:t> finale in </a:t>
            </a:r>
            <a:r>
              <a:rPr lang="de-DE" dirty="0" err="1"/>
              <a:t>ziegenhain</a:t>
            </a:r>
            <a:endParaRPr lang="de-DE" dirty="0"/>
          </a:p>
          <a:p>
            <a:endParaRPr lang="de-DE" dirty="0"/>
          </a:p>
          <a:p>
            <a:r>
              <a:rPr lang="de-DE" dirty="0"/>
              <a:t>Filmnachmittag januar2018+januar 2017</a:t>
            </a:r>
          </a:p>
          <a:p>
            <a:endParaRPr lang="de-DE" dirty="0"/>
          </a:p>
          <a:p>
            <a:r>
              <a:rPr lang="de-DE" dirty="0"/>
              <a:t>Adventsritt 2016+2017 mit </a:t>
            </a:r>
            <a:r>
              <a:rPr lang="de-DE" dirty="0" err="1"/>
              <a:t>weihnachtsfeier</a:t>
            </a:r>
            <a:endParaRPr lang="de-DE" dirty="0"/>
          </a:p>
          <a:p>
            <a:endParaRPr lang="de-DE" dirty="0"/>
          </a:p>
          <a:p>
            <a:r>
              <a:rPr lang="de-DE" dirty="0"/>
              <a:t>2017 Blutspende </a:t>
            </a:r>
            <a:r>
              <a:rPr lang="de-DE" dirty="0" err="1"/>
              <a:t>aktion</a:t>
            </a:r>
            <a:r>
              <a:rPr lang="de-DE" dirty="0"/>
              <a:t> –als verein Spenden gehen</a:t>
            </a:r>
          </a:p>
          <a:p>
            <a:endParaRPr lang="de-DE" dirty="0"/>
          </a:p>
          <a:p>
            <a:r>
              <a:rPr lang="de-DE" dirty="0"/>
              <a:t>2017 </a:t>
            </a:r>
            <a:r>
              <a:rPr lang="de-DE" dirty="0" err="1"/>
              <a:t>juni</a:t>
            </a:r>
            <a:r>
              <a:rPr lang="de-DE" dirty="0"/>
              <a:t>  </a:t>
            </a:r>
          </a:p>
          <a:p>
            <a:r>
              <a:rPr lang="de-DE" dirty="0"/>
              <a:t>Richterhäuschen am Dressurplatz ist abgebrannt (</a:t>
            </a:r>
            <a:r>
              <a:rPr lang="de-DE" dirty="0" err="1"/>
              <a:t>dressurvierek</a:t>
            </a:r>
            <a:r>
              <a:rPr lang="de-DE" dirty="0"/>
              <a:t> </a:t>
            </a:r>
            <a:r>
              <a:rPr lang="de-DE" dirty="0" err="1"/>
              <a:t>umrandung</a:t>
            </a:r>
            <a:r>
              <a:rPr lang="de-DE" dirty="0"/>
              <a:t> lag drin)</a:t>
            </a:r>
          </a:p>
          <a:p>
            <a:endParaRPr lang="de-DE" dirty="0"/>
          </a:p>
          <a:p>
            <a:r>
              <a:rPr lang="de-DE" dirty="0"/>
              <a:t>Sommer 2017 Springplatz grundlegend Saniert und Dressur und </a:t>
            </a:r>
            <a:r>
              <a:rPr lang="de-DE" dirty="0" err="1"/>
              <a:t>Abreiteplatz</a:t>
            </a:r>
            <a:r>
              <a:rPr lang="de-DE" dirty="0"/>
              <a:t> aufgearbeitet</a:t>
            </a:r>
          </a:p>
          <a:p>
            <a:endParaRPr lang="de-DE" dirty="0"/>
          </a:p>
          <a:p>
            <a:r>
              <a:rPr lang="de-DE" dirty="0"/>
              <a:t>2017 Vereinsheim gestrichen</a:t>
            </a:r>
          </a:p>
          <a:p>
            <a:r>
              <a:rPr lang="de-DE" dirty="0"/>
              <a:t>2020#1 Rückwand vereinsheim mit Bleche versehen</a:t>
            </a:r>
          </a:p>
          <a:p>
            <a:endParaRPr lang="de-DE" dirty="0"/>
          </a:p>
          <a:p>
            <a:r>
              <a:rPr lang="de-DE" dirty="0"/>
              <a:t>2016 Neufassung der Satzung </a:t>
            </a:r>
          </a:p>
          <a:p>
            <a:r>
              <a:rPr lang="de-DE" dirty="0"/>
              <a:t>-</a:t>
            </a:r>
            <a:r>
              <a:rPr lang="de-DE" dirty="0" err="1"/>
              <a:t>geschfötführender</a:t>
            </a:r>
            <a:r>
              <a:rPr lang="de-DE" dirty="0"/>
              <a:t> Vorstand und </a:t>
            </a:r>
            <a:r>
              <a:rPr lang="de-DE" dirty="0" err="1"/>
              <a:t>erweiteret</a:t>
            </a:r>
            <a:r>
              <a:rPr lang="de-DE" dirty="0"/>
              <a:t> Vorstand statt 1.+2. Vorsitzender</a:t>
            </a:r>
          </a:p>
          <a:p>
            <a:endParaRPr lang="de-DE" dirty="0"/>
          </a:p>
        </p:txBody>
      </p:sp>
      <p:sp>
        <p:nvSpPr>
          <p:cNvPr id="4" name="Foliennummernplatzhalter 3"/>
          <p:cNvSpPr>
            <a:spLocks noGrp="1"/>
          </p:cNvSpPr>
          <p:nvPr>
            <p:ph type="sldNum" sz="quarter" idx="5"/>
          </p:nvPr>
        </p:nvSpPr>
        <p:spPr/>
        <p:txBody>
          <a:bodyPr/>
          <a:lstStyle/>
          <a:p>
            <a:fld id="{5AD8C754-9DBF-42DB-9578-E0F5A583AA58}" type="slidenum">
              <a:rPr lang="de-DE" smtClean="0"/>
              <a:t>41</a:t>
            </a:fld>
            <a:endParaRPr lang="de-DE"/>
          </a:p>
        </p:txBody>
      </p:sp>
    </p:spTree>
    <p:extLst>
      <p:ext uri="{BB962C8B-B14F-4D97-AF65-F5344CB8AC3E}">
        <p14:creationId xmlns:p14="http://schemas.microsoft.com/office/powerpoint/2010/main" val="2507876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Pfarrfest in Flieden – Reitverein mit geritten</a:t>
            </a:r>
          </a:p>
          <a:p>
            <a:endParaRPr lang="de-DE" dirty="0"/>
          </a:p>
          <a:p>
            <a:pPr marL="228600" indent="-228600">
              <a:buAutoNum type="arabicPeriod"/>
            </a:pPr>
            <a:r>
              <a:rPr lang="de-DE" dirty="0"/>
              <a:t>Turnier in Grebenhain: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de-DE" dirty="0"/>
              <a:t>Die ersten Reiter: Ingo Reisner, Marina </a:t>
            </a:r>
            <a:r>
              <a:rPr lang="de-DE" dirty="0" err="1"/>
              <a:t>Larbig</a:t>
            </a:r>
            <a:r>
              <a:rPr lang="de-DE" dirty="0"/>
              <a:t>, Katja, Manfred Kress, Harald </a:t>
            </a:r>
            <a:r>
              <a:rPr lang="de-DE" dirty="0" err="1"/>
              <a:t>Firle</a:t>
            </a:r>
            <a:r>
              <a:rPr lang="de-DE" dirty="0"/>
              <a:t>, Hellmut Happ, Manfred Happ, Christine Kempf, Boris </a:t>
            </a:r>
            <a:r>
              <a:rPr lang="de-DE" dirty="0" err="1"/>
              <a:t>Osipowicz</a:t>
            </a:r>
            <a:endParaRPr lang="de-DE" dirty="0"/>
          </a:p>
          <a:p>
            <a:pPr marL="457200" lvl="1" indent="0">
              <a:buNone/>
            </a:pPr>
            <a:r>
              <a:rPr lang="de-DE" dirty="0"/>
              <a:t>Kutsche: Werne Reinke</a:t>
            </a:r>
          </a:p>
          <a:p>
            <a:pPr marL="457200" lvl="1" indent="0">
              <a:buNone/>
            </a:pPr>
            <a:endParaRPr lang="de-DE" dirty="0"/>
          </a:p>
          <a:p>
            <a:pPr marL="0" lvl="0" indent="0">
              <a:buNone/>
            </a:pPr>
            <a:r>
              <a:rPr lang="de-DE" dirty="0"/>
              <a:t>1. Fuchsjagd mit anschließendem Reiterball in den Thomasstuben in Döngesmühle, ca.12km, Einladung Foto</a:t>
            </a:r>
          </a:p>
        </p:txBody>
      </p:sp>
      <p:sp>
        <p:nvSpPr>
          <p:cNvPr id="4" name="Foliennummernplatzhalter 3"/>
          <p:cNvSpPr>
            <a:spLocks noGrp="1"/>
          </p:cNvSpPr>
          <p:nvPr>
            <p:ph type="sldNum" sz="quarter" idx="5"/>
          </p:nvPr>
        </p:nvSpPr>
        <p:spPr/>
        <p:txBody>
          <a:bodyPr/>
          <a:lstStyle/>
          <a:p>
            <a:fld id="{5AD8C754-9DBF-42DB-9578-E0F5A583AA58}" type="slidenum">
              <a:rPr lang="de-DE" smtClean="0"/>
              <a:t>5</a:t>
            </a:fld>
            <a:endParaRPr lang="de-DE"/>
          </a:p>
        </p:txBody>
      </p:sp>
    </p:spTree>
    <p:extLst>
      <p:ext uri="{BB962C8B-B14F-4D97-AF65-F5344CB8AC3E}">
        <p14:creationId xmlns:p14="http://schemas.microsoft.com/office/powerpoint/2010/main" val="3885455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Fastnachtsumzug in Flieden mitgeritten </a:t>
            </a:r>
          </a:p>
          <a:p>
            <a:r>
              <a:rPr lang="de-DE" dirty="0"/>
              <a:t>Reitertag in Mittelkalbach bei Hans Ebert mit Reiterball</a:t>
            </a:r>
          </a:p>
          <a:p>
            <a:r>
              <a:rPr lang="de-DE" dirty="0"/>
              <a:t>2. Reitlehrer Hugo Odenwald</a:t>
            </a:r>
          </a:p>
          <a:p>
            <a:r>
              <a:rPr lang="de-DE" dirty="0"/>
              <a:t>1. Vereinsmeisterschaft</a:t>
            </a:r>
          </a:p>
        </p:txBody>
      </p:sp>
      <p:sp>
        <p:nvSpPr>
          <p:cNvPr id="4" name="Foliennummernplatzhalter 3"/>
          <p:cNvSpPr>
            <a:spLocks noGrp="1"/>
          </p:cNvSpPr>
          <p:nvPr>
            <p:ph type="sldNum" sz="quarter" idx="5"/>
          </p:nvPr>
        </p:nvSpPr>
        <p:spPr/>
        <p:txBody>
          <a:bodyPr/>
          <a:lstStyle/>
          <a:p>
            <a:fld id="{5AD8C754-9DBF-42DB-9578-E0F5A583AA58}" type="slidenum">
              <a:rPr lang="de-DE" smtClean="0"/>
              <a:t>6</a:t>
            </a:fld>
            <a:endParaRPr lang="de-DE"/>
          </a:p>
        </p:txBody>
      </p:sp>
    </p:spTree>
    <p:extLst>
      <p:ext uri="{BB962C8B-B14F-4D97-AF65-F5344CB8AC3E}">
        <p14:creationId xmlns:p14="http://schemas.microsoft.com/office/powerpoint/2010/main" val="705687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Fastnachtsumzug in Flieden mitgeritten </a:t>
            </a:r>
          </a:p>
          <a:p>
            <a:r>
              <a:rPr lang="de-DE" dirty="0"/>
              <a:t>Reitertag in Mittelkalbach bei Hans Ebert mit Reiterball</a:t>
            </a:r>
          </a:p>
          <a:p>
            <a:r>
              <a:rPr lang="de-DE" dirty="0"/>
              <a:t>2. Reitlehrer Hugo Odenwald</a:t>
            </a:r>
          </a:p>
          <a:p>
            <a:r>
              <a:rPr lang="de-DE" dirty="0"/>
              <a:t>1. Vereinsmeisterschaft</a:t>
            </a:r>
          </a:p>
        </p:txBody>
      </p:sp>
      <p:sp>
        <p:nvSpPr>
          <p:cNvPr id="4" name="Foliennummernplatzhalter 3"/>
          <p:cNvSpPr>
            <a:spLocks noGrp="1"/>
          </p:cNvSpPr>
          <p:nvPr>
            <p:ph type="sldNum" sz="quarter" idx="5"/>
          </p:nvPr>
        </p:nvSpPr>
        <p:spPr/>
        <p:txBody>
          <a:bodyPr/>
          <a:lstStyle/>
          <a:p>
            <a:fld id="{5AD8C754-9DBF-42DB-9578-E0F5A583AA58}" type="slidenum">
              <a:rPr lang="de-DE" smtClean="0"/>
              <a:t>7</a:t>
            </a:fld>
            <a:endParaRPr lang="de-DE"/>
          </a:p>
        </p:txBody>
      </p:sp>
    </p:spTree>
    <p:extLst>
      <p:ext uri="{BB962C8B-B14F-4D97-AF65-F5344CB8AC3E}">
        <p14:creationId xmlns:p14="http://schemas.microsoft.com/office/powerpoint/2010/main" val="2289362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Fastnachtsumzug in Flieden mitgeritten </a:t>
            </a:r>
          </a:p>
          <a:p>
            <a:r>
              <a:rPr lang="de-DE" dirty="0"/>
              <a:t>Reitertag in Mittelkalbach bei Hans Ebert mit Reiterball</a:t>
            </a:r>
          </a:p>
          <a:p>
            <a:r>
              <a:rPr lang="de-DE" dirty="0"/>
              <a:t>2. Reitlehrer Hugo Odenwald</a:t>
            </a:r>
          </a:p>
          <a:p>
            <a:r>
              <a:rPr lang="de-DE" dirty="0"/>
              <a:t>1. Vereinsmeisterschaft</a:t>
            </a:r>
          </a:p>
        </p:txBody>
      </p:sp>
      <p:sp>
        <p:nvSpPr>
          <p:cNvPr id="4" name="Foliennummernplatzhalter 3"/>
          <p:cNvSpPr>
            <a:spLocks noGrp="1"/>
          </p:cNvSpPr>
          <p:nvPr>
            <p:ph type="sldNum" sz="quarter" idx="5"/>
          </p:nvPr>
        </p:nvSpPr>
        <p:spPr/>
        <p:txBody>
          <a:bodyPr/>
          <a:lstStyle/>
          <a:p>
            <a:fld id="{5AD8C754-9DBF-42DB-9578-E0F5A583AA58}" type="slidenum">
              <a:rPr lang="de-DE" smtClean="0"/>
              <a:t>8</a:t>
            </a:fld>
            <a:endParaRPr lang="de-DE"/>
          </a:p>
        </p:txBody>
      </p:sp>
    </p:spTree>
    <p:extLst>
      <p:ext uri="{BB962C8B-B14F-4D97-AF65-F5344CB8AC3E}">
        <p14:creationId xmlns:p14="http://schemas.microsoft.com/office/powerpoint/2010/main" val="3822962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r>
              <a:rPr lang="de-DE" dirty="0"/>
              <a:t>Turnier in Flieden (Wiese beim </a:t>
            </a:r>
            <a:r>
              <a:rPr lang="de-DE" dirty="0" err="1"/>
              <a:t>Berishof</a:t>
            </a:r>
            <a:r>
              <a:rPr lang="de-DE" dirty="0"/>
              <a:t>)</a:t>
            </a:r>
          </a:p>
          <a:p>
            <a:pPr marL="0" indent="0">
              <a:buNone/>
            </a:pPr>
            <a:r>
              <a:rPr lang="de-DE" dirty="0"/>
              <a:t>Herbst Einweihung der Reithalle in </a:t>
            </a:r>
            <a:r>
              <a:rPr lang="de-DE" dirty="0" err="1"/>
              <a:t>Buchenrod</a:t>
            </a:r>
            <a:r>
              <a:rPr lang="de-DE" dirty="0"/>
              <a:t> (umfunktionierter Stall)</a:t>
            </a:r>
          </a:p>
          <a:p>
            <a:pPr marL="0" indent="0">
              <a:buNone/>
            </a:pPr>
            <a:endParaRPr lang="de-DE" dirty="0"/>
          </a:p>
          <a:p>
            <a:pPr marL="0" indent="0">
              <a:buNone/>
            </a:pPr>
            <a:endParaRPr lang="de-DE" dirty="0"/>
          </a:p>
          <a:p>
            <a:pPr marL="0" indent="0">
              <a:buNone/>
            </a:pPr>
            <a:endParaRPr lang="de-DE" dirty="0"/>
          </a:p>
          <a:p>
            <a:pPr marL="0" indent="0">
              <a:buNone/>
            </a:pPr>
            <a:r>
              <a:rPr lang="de-DE" dirty="0" err="1"/>
              <a:t>Fuchsjadg</a:t>
            </a:r>
            <a:r>
              <a:rPr lang="de-DE" dirty="0"/>
              <a:t>???? </a:t>
            </a:r>
          </a:p>
        </p:txBody>
      </p:sp>
      <p:sp>
        <p:nvSpPr>
          <p:cNvPr id="4" name="Foliennummernplatzhalter 3"/>
          <p:cNvSpPr>
            <a:spLocks noGrp="1"/>
          </p:cNvSpPr>
          <p:nvPr>
            <p:ph type="sldNum" sz="quarter" idx="5"/>
          </p:nvPr>
        </p:nvSpPr>
        <p:spPr/>
        <p:txBody>
          <a:bodyPr/>
          <a:lstStyle/>
          <a:p>
            <a:fld id="{5AD8C754-9DBF-42DB-9578-E0F5A583AA58}" type="slidenum">
              <a:rPr lang="de-DE" smtClean="0"/>
              <a:t>9</a:t>
            </a:fld>
            <a:endParaRPr lang="de-DE"/>
          </a:p>
        </p:txBody>
      </p:sp>
    </p:spTree>
    <p:extLst>
      <p:ext uri="{BB962C8B-B14F-4D97-AF65-F5344CB8AC3E}">
        <p14:creationId xmlns:p14="http://schemas.microsoft.com/office/powerpoint/2010/main" val="2457573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1" name="Freeform 6"/>
          <p:cNvSpPr/>
          <p:nvPr/>
        </p:nvSpPr>
        <p:spPr bwMode="auto">
          <a:xfrm>
            <a:off x="0" y="-3175"/>
            <a:ext cx="12192000" cy="4958481"/>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de-DE"/>
              <a:t>Mastertitelformat bearbeiten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7A69B2A6-693F-4D92-BDF9-7FE80B7D6CD2}" type="datetimeFigureOut">
              <a:rPr lang="de-DE" smtClean="0"/>
              <a:t>08.07.2023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72820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de-DE"/>
              <a:t>Mastertitelformat bearbeiten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de-DE"/>
              <a:t>Bild durch Klicken auf Symbol hinzufügen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7A69B2A6-693F-4D92-BDF9-7FE80B7D6CD2}" type="datetimeFigureOut">
              <a:rPr lang="de-DE" smtClean="0"/>
              <a:t>08.07.2023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2526568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de-DE"/>
              <a:t>Mastertitelformat bearbeiten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de-DE"/>
              <a:t>Mastertextformat bearbeiten</a:t>
            </a:r>
          </a:p>
        </p:txBody>
      </p:sp>
      <p:sp>
        <p:nvSpPr>
          <p:cNvPr id="4" name="Date Placeholder 3"/>
          <p:cNvSpPr>
            <a:spLocks noGrp="1"/>
          </p:cNvSpPr>
          <p:nvPr>
            <p:ph type="dt" sz="half" idx="10"/>
          </p:nvPr>
        </p:nvSpPr>
        <p:spPr/>
        <p:txBody>
          <a:bodyPr/>
          <a:lstStyle/>
          <a:p>
            <a:fld id="{7A69B2A6-693F-4D92-BDF9-7FE80B7D6CD2}" type="datetimeFigureOut">
              <a:rPr lang="de-DE" smtClean="0"/>
              <a:t>08.07.2023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4026773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de-DE"/>
              <a:t>Mastertitelformat bearbeiten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de-DE"/>
              <a:t>Mastertextformat bearbeiten</a:t>
            </a:r>
          </a:p>
        </p:txBody>
      </p:sp>
      <p:sp>
        <p:nvSpPr>
          <p:cNvPr id="2" name="Date Placeholder 1"/>
          <p:cNvSpPr>
            <a:spLocks noGrp="1"/>
          </p:cNvSpPr>
          <p:nvPr>
            <p:ph type="dt" sz="half" idx="10"/>
          </p:nvPr>
        </p:nvSpPr>
        <p:spPr/>
        <p:txBody>
          <a:bodyPr/>
          <a:lstStyle/>
          <a:p>
            <a:fld id="{7A69B2A6-693F-4D92-BDF9-7FE80B7D6CD2}" type="datetimeFigureOut">
              <a:rPr lang="de-DE" smtClean="0"/>
              <a:t>08.07.2023</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1286603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A69B2A6-693F-4D92-BDF9-7FE80B7D6CD2}" type="datetimeFigureOut">
              <a:rPr lang="de-DE" smtClean="0"/>
              <a:t>08.07.2023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9142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A69B2A6-693F-4D92-BDF9-7FE80B7D6CD2}" type="datetimeFigureOut">
              <a:rPr lang="de-DE" smtClean="0"/>
              <a:t>08.07.2023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2453820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11" name="Freeform 6"/>
          <p:cNvSpPr/>
          <p:nvPr/>
        </p:nvSpPr>
        <p:spPr bwMode="auto">
          <a:xfrm>
            <a:off x="0" y="0"/>
            <a:ext cx="12192000" cy="1440611"/>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637424" y="202288"/>
            <a:ext cx="9735862" cy="796914"/>
          </a:xfrm>
        </p:spPr>
        <p:txBody>
          <a:bodyPr/>
          <a:lstStyle>
            <a:lvl1pPr>
              <a:defRPr sz="4400" b="0" cap="none" spc="0">
                <a:ln w="0"/>
                <a:solidFill>
                  <a:schemeClr val="tx1"/>
                </a:solidFill>
                <a:effectLst>
                  <a:outerShdw blurRad="38100" dist="19050" dir="2700000" algn="tl" rotWithShape="0">
                    <a:schemeClr val="dk1">
                      <a:alpha val="40000"/>
                    </a:schemeClr>
                  </a:outerShdw>
                </a:effectLst>
              </a:defRPr>
            </a:lvl1pPr>
          </a:lstStyle>
          <a:p>
            <a:r>
              <a:rPr lang="de-DE" dirty="0"/>
              <a:t>Mastertitelformat bearbeiten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10"/>
          </p:nvPr>
        </p:nvSpPr>
        <p:spPr/>
        <p:txBody>
          <a:bodyPr/>
          <a:lstStyle/>
          <a:p>
            <a:fld id="{7A69B2A6-693F-4D92-BDF9-7FE80B7D6CD2}" type="datetimeFigureOut">
              <a:rPr lang="de-DE" smtClean="0"/>
              <a:t>08.07.2023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F90E74-C738-4AF0-854F-681AFE778B0A}" type="slidenum">
              <a:rPr lang="de-DE" smtClean="0"/>
              <a:t>‹Nr.›</a:t>
            </a:fld>
            <a:endParaRPr lang="de-DE"/>
          </a:p>
        </p:txBody>
      </p:sp>
      <p:pic>
        <p:nvPicPr>
          <p:cNvPr id="16" name="Grafik 15">
            <a:extLst>
              <a:ext uri="{FF2B5EF4-FFF2-40B4-BE49-F238E27FC236}">
                <a16:creationId xmlns:a16="http://schemas.microsoft.com/office/drawing/2014/main" id="{07117297-0C21-4608-9F40-8AAAD74603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8894" y="108860"/>
            <a:ext cx="859596" cy="1031138"/>
          </a:xfrm>
          <a:prstGeom prst="rect">
            <a:avLst/>
          </a:prstGeom>
        </p:spPr>
      </p:pic>
    </p:spTree>
    <p:extLst>
      <p:ext uri="{BB962C8B-B14F-4D97-AF65-F5344CB8AC3E}">
        <p14:creationId xmlns:p14="http://schemas.microsoft.com/office/powerpoint/2010/main" val="365296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de-DE"/>
              <a:t>Mastertitelformat bearbeiten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A69B2A6-693F-4D92-BDF9-7FE80B7D6CD2}" type="datetimeFigureOut">
              <a:rPr lang="de-DE" smtClean="0"/>
              <a:t>08.07.2023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3038779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7A69B2A6-693F-4D92-BDF9-7FE80B7D6CD2}" type="datetimeFigureOut">
              <a:rPr lang="de-DE" smtClean="0"/>
              <a:t>08.07.2023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3579670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7A69B2A6-693F-4D92-BDF9-7FE80B7D6CD2}" type="datetimeFigureOut">
              <a:rPr lang="de-DE" smtClean="0"/>
              <a:t>08.07.2023</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373503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7A69B2A6-693F-4D92-BDF9-7FE80B7D6CD2}" type="datetimeFigureOut">
              <a:rPr lang="de-DE" smtClean="0"/>
              <a:t>08.07.2023</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925663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69B2A6-693F-4D92-BDF9-7FE80B7D6CD2}" type="datetimeFigureOut">
              <a:rPr lang="de-DE" smtClean="0"/>
              <a:t>08.07.2023</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512152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de-DE"/>
              <a:t>Mastertitelformat bearbeiten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7A69B2A6-693F-4D92-BDF9-7FE80B7D6CD2}" type="datetimeFigureOut">
              <a:rPr lang="de-DE" smtClean="0"/>
              <a:t>08.07.2023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1201256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de-DE"/>
              <a:t>Mastertitelformat bearbeiten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de-DE"/>
              <a:t>Bild durch Klicken auf Symbol hinzufügen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a:xfrm>
            <a:off x="3885810" y="6041362"/>
            <a:ext cx="976879" cy="365125"/>
          </a:xfrm>
        </p:spPr>
        <p:txBody>
          <a:bodyPr/>
          <a:lstStyle/>
          <a:p>
            <a:fld id="{7A69B2A6-693F-4D92-BDF9-7FE80B7D6CD2}" type="datetimeFigureOut">
              <a:rPr lang="de-DE" smtClean="0"/>
              <a:t>08.07.2023</a:t>
            </a:fld>
            <a:endParaRPr lang="de-DE"/>
          </a:p>
        </p:txBody>
      </p:sp>
      <p:sp>
        <p:nvSpPr>
          <p:cNvPr id="6" name="Footer Placeholder 5"/>
          <p:cNvSpPr>
            <a:spLocks noGrp="1"/>
          </p:cNvSpPr>
          <p:nvPr>
            <p:ph type="ftr" sz="quarter" idx="11"/>
          </p:nvPr>
        </p:nvSpPr>
        <p:spPr>
          <a:xfrm>
            <a:off x="590396" y="6041362"/>
            <a:ext cx="3295413" cy="365125"/>
          </a:xfrm>
        </p:spPr>
        <p:txBody>
          <a:bodyPr/>
          <a:lstStyle/>
          <a:p>
            <a:endParaRPr lang="de-DE"/>
          </a:p>
        </p:txBody>
      </p:sp>
      <p:sp>
        <p:nvSpPr>
          <p:cNvPr id="7" name="Slide Number Placeholder 6"/>
          <p:cNvSpPr>
            <a:spLocks noGrp="1"/>
          </p:cNvSpPr>
          <p:nvPr>
            <p:ph type="sldNum" sz="quarter" idx="12"/>
          </p:nvPr>
        </p:nvSpPr>
        <p:spPr>
          <a:xfrm>
            <a:off x="4862689" y="5915888"/>
            <a:ext cx="1062155" cy="490599"/>
          </a:xfrm>
        </p:spPr>
        <p:txBody>
          <a:bodyPr/>
          <a:lstStyle/>
          <a:p>
            <a:fld id="{A4F90E74-C738-4AF0-854F-681AFE778B0A}" type="slidenum">
              <a:rPr lang="de-DE" smtClean="0"/>
              <a:t>‹Nr.›</a:t>
            </a:fld>
            <a:endParaRPr lang="de-DE"/>
          </a:p>
        </p:txBody>
      </p:sp>
    </p:spTree>
    <p:extLst>
      <p:ext uri="{BB962C8B-B14F-4D97-AF65-F5344CB8AC3E}">
        <p14:creationId xmlns:p14="http://schemas.microsoft.com/office/powerpoint/2010/main" val="3207903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de-DE"/>
              <a:t>Mastertitelformat bearbeiten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de-DE"/>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7A69B2A6-693F-4D92-BDF9-7FE80B7D6CD2}" type="datetimeFigureOut">
              <a:rPr lang="de-DE" smtClean="0"/>
              <a:t>08.07.2023</a:t>
            </a:fld>
            <a:endParaRPr lang="de-DE"/>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A4F90E74-C738-4AF0-854F-681AFE778B0A}" type="slidenum">
              <a:rPr lang="de-DE" smtClean="0"/>
              <a:t>‹Nr.›</a:t>
            </a:fld>
            <a:endParaRPr lang="de-DE"/>
          </a:p>
        </p:txBody>
      </p:sp>
    </p:spTree>
    <p:extLst>
      <p:ext uri="{BB962C8B-B14F-4D97-AF65-F5344CB8AC3E}">
        <p14:creationId xmlns:p14="http://schemas.microsoft.com/office/powerpoint/2010/main" val="132914814"/>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13.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g"/><Relationship Id="rId7"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 Id="rId9" Type="http://schemas.openxmlformats.org/officeDocument/2006/relationships/image" Target="../media/image45.jpg"/></Relationships>
</file>

<file path=ppt/slides/_rels/slide1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jpg"/><Relationship Id="rId7" Type="http://schemas.openxmlformats.org/officeDocument/2006/relationships/image" Target="../media/image52.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jpg"/><Relationship Id="rId10" Type="http://schemas.openxmlformats.org/officeDocument/2006/relationships/image" Target="../media/image55.jpg"/><Relationship Id="rId4" Type="http://schemas.openxmlformats.org/officeDocument/2006/relationships/image" Target="../media/image49.jpg"/><Relationship Id="rId9" Type="http://schemas.openxmlformats.org/officeDocument/2006/relationships/image" Target="../media/image54.jpg"/></Relationships>
</file>

<file path=ppt/slides/_rels/slide18.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5.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1.jpg"/><Relationship Id="rId7" Type="http://schemas.openxmlformats.org/officeDocument/2006/relationships/image" Target="../media/image65.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4.jpg"/><Relationship Id="rId11" Type="http://schemas.openxmlformats.org/officeDocument/2006/relationships/image" Target="../media/image69.jpg"/><Relationship Id="rId5" Type="http://schemas.openxmlformats.org/officeDocument/2006/relationships/image" Target="../media/image63.jpg"/><Relationship Id="rId10" Type="http://schemas.openxmlformats.org/officeDocument/2006/relationships/image" Target="../media/image68.jpg"/><Relationship Id="rId4" Type="http://schemas.openxmlformats.org/officeDocument/2006/relationships/image" Target="../media/image62.jpg"/><Relationship Id="rId9" Type="http://schemas.openxmlformats.org/officeDocument/2006/relationships/image" Target="../media/image67.jpg"/></Relationships>
</file>

<file path=ppt/slides/_rels/slide21.xml.rels><?xml version="1.0" encoding="UTF-8" standalone="yes"?>
<Relationships xmlns="http://schemas.openxmlformats.org/package/2006/relationships"><Relationship Id="rId3" Type="http://schemas.openxmlformats.org/officeDocument/2006/relationships/image" Target="../media/image70.jpg"/><Relationship Id="rId7" Type="http://schemas.openxmlformats.org/officeDocument/2006/relationships/image" Target="../media/image74.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22.xml.rels><?xml version="1.0" encoding="UTF-8" standalone="yes"?>
<Relationships xmlns="http://schemas.openxmlformats.org/package/2006/relationships"><Relationship Id="rId3" Type="http://schemas.openxmlformats.org/officeDocument/2006/relationships/image" Target="../media/image75.jpg"/><Relationship Id="rId7" Type="http://schemas.openxmlformats.org/officeDocument/2006/relationships/image" Target="../media/image79.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77.jpg"/><Relationship Id="rId4" Type="http://schemas.openxmlformats.org/officeDocument/2006/relationships/image" Target="../media/image76.jpg"/></Relationships>
</file>

<file path=ppt/slides/_rels/slide23.xml.rels><?xml version="1.0" encoding="UTF-8" standalone="yes"?>
<Relationships xmlns="http://schemas.openxmlformats.org/package/2006/relationships"><Relationship Id="rId8" Type="http://schemas.openxmlformats.org/officeDocument/2006/relationships/image" Target="../media/image85.jpg"/><Relationship Id="rId3" Type="http://schemas.openxmlformats.org/officeDocument/2006/relationships/image" Target="../media/image80.jpg"/><Relationship Id="rId7" Type="http://schemas.openxmlformats.org/officeDocument/2006/relationships/image" Target="../media/image8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image" Target="../media/image81.jpg"/></Relationships>
</file>

<file path=ppt/slides/_rels/slide24.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g"/><Relationship Id="rId7" Type="http://schemas.openxmlformats.org/officeDocument/2006/relationships/image" Target="../media/image90.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9.JPG"/><Relationship Id="rId5" Type="http://schemas.openxmlformats.org/officeDocument/2006/relationships/image" Target="../media/image88.JPG"/><Relationship Id="rId4" Type="http://schemas.openxmlformats.org/officeDocument/2006/relationships/image" Target="../media/image87.jpg"/><Relationship Id="rId9" Type="http://schemas.openxmlformats.org/officeDocument/2006/relationships/image" Target="../media/image92.jpeg"/></Relationships>
</file>

<file path=ppt/slides/_rels/slide25.xml.rels><?xml version="1.0" encoding="UTF-8" standalone="yes"?>
<Relationships xmlns="http://schemas.openxmlformats.org/package/2006/relationships"><Relationship Id="rId8" Type="http://schemas.openxmlformats.org/officeDocument/2006/relationships/image" Target="../media/image98.JPG"/><Relationship Id="rId3" Type="http://schemas.openxmlformats.org/officeDocument/2006/relationships/image" Target="../media/image93.jpg"/><Relationship Id="rId7" Type="http://schemas.openxmlformats.org/officeDocument/2006/relationships/image" Target="../media/image97.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6.jpg"/><Relationship Id="rId5" Type="http://schemas.openxmlformats.org/officeDocument/2006/relationships/image" Target="../media/image95.jpg"/><Relationship Id="rId10" Type="http://schemas.openxmlformats.org/officeDocument/2006/relationships/image" Target="../media/image100.jpg"/><Relationship Id="rId4" Type="http://schemas.openxmlformats.org/officeDocument/2006/relationships/image" Target="../media/image94.jpg"/><Relationship Id="rId9" Type="http://schemas.openxmlformats.org/officeDocument/2006/relationships/image" Target="../media/image99.jpg"/></Relationships>
</file>

<file path=ppt/slides/_rels/slide26.xml.rels><?xml version="1.0" encoding="UTF-8" standalone="yes"?>
<Relationships xmlns="http://schemas.openxmlformats.org/package/2006/relationships"><Relationship Id="rId8" Type="http://schemas.openxmlformats.org/officeDocument/2006/relationships/image" Target="../media/image106.jpg"/><Relationship Id="rId3" Type="http://schemas.openxmlformats.org/officeDocument/2006/relationships/image" Target="../media/image101.jpg"/><Relationship Id="rId7" Type="http://schemas.openxmlformats.org/officeDocument/2006/relationships/image" Target="../media/image105.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04.jpg"/><Relationship Id="rId5" Type="http://schemas.openxmlformats.org/officeDocument/2006/relationships/image" Target="../media/image103.jpg"/><Relationship Id="rId10" Type="http://schemas.openxmlformats.org/officeDocument/2006/relationships/image" Target="../media/image108.jpg"/><Relationship Id="rId4" Type="http://schemas.openxmlformats.org/officeDocument/2006/relationships/image" Target="../media/image102.jpg"/><Relationship Id="rId9" Type="http://schemas.openxmlformats.org/officeDocument/2006/relationships/image" Target="../media/image107.jpg"/></Relationships>
</file>

<file path=ppt/slides/_rels/slide27.xml.rels><?xml version="1.0" encoding="UTF-8" standalone="yes"?>
<Relationships xmlns="http://schemas.openxmlformats.org/package/2006/relationships"><Relationship Id="rId8" Type="http://schemas.openxmlformats.org/officeDocument/2006/relationships/image" Target="../media/image108.jpg"/><Relationship Id="rId3" Type="http://schemas.openxmlformats.org/officeDocument/2006/relationships/image" Target="../media/image109.jpg"/><Relationship Id="rId7" Type="http://schemas.openxmlformats.org/officeDocument/2006/relationships/image" Target="../media/image113.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2.jpg"/><Relationship Id="rId5" Type="http://schemas.openxmlformats.org/officeDocument/2006/relationships/image" Target="../media/image111.jpg"/><Relationship Id="rId10" Type="http://schemas.openxmlformats.org/officeDocument/2006/relationships/image" Target="../media/image115.jpg"/><Relationship Id="rId4" Type="http://schemas.openxmlformats.org/officeDocument/2006/relationships/image" Target="../media/image110.jpg"/><Relationship Id="rId9" Type="http://schemas.openxmlformats.org/officeDocument/2006/relationships/image" Target="../media/image114.jpg"/></Relationships>
</file>

<file path=ppt/slides/_rels/slide28.xml.rels><?xml version="1.0" encoding="UTF-8" standalone="yes"?>
<Relationships xmlns="http://schemas.openxmlformats.org/package/2006/relationships"><Relationship Id="rId8" Type="http://schemas.openxmlformats.org/officeDocument/2006/relationships/image" Target="../media/image121.jpg"/><Relationship Id="rId13" Type="http://schemas.openxmlformats.org/officeDocument/2006/relationships/image" Target="../media/image126.jpg"/><Relationship Id="rId3" Type="http://schemas.openxmlformats.org/officeDocument/2006/relationships/image" Target="../media/image116.jpg"/><Relationship Id="rId7" Type="http://schemas.openxmlformats.org/officeDocument/2006/relationships/image" Target="../media/image120.jpg"/><Relationship Id="rId12" Type="http://schemas.openxmlformats.org/officeDocument/2006/relationships/image" Target="../media/image125.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19.jpg"/><Relationship Id="rId11" Type="http://schemas.openxmlformats.org/officeDocument/2006/relationships/image" Target="../media/image124.jpg"/><Relationship Id="rId5" Type="http://schemas.openxmlformats.org/officeDocument/2006/relationships/image" Target="../media/image118.jpg"/><Relationship Id="rId10" Type="http://schemas.openxmlformats.org/officeDocument/2006/relationships/image" Target="../media/image123.jpg"/><Relationship Id="rId4" Type="http://schemas.openxmlformats.org/officeDocument/2006/relationships/image" Target="../media/image117.jpg"/><Relationship Id="rId9" Type="http://schemas.openxmlformats.org/officeDocument/2006/relationships/image" Target="../media/image122.jpg"/></Relationships>
</file>

<file path=ppt/slides/_rels/slide29.xml.rels><?xml version="1.0" encoding="UTF-8" standalone="yes"?>
<Relationships xmlns="http://schemas.openxmlformats.org/package/2006/relationships"><Relationship Id="rId8" Type="http://schemas.openxmlformats.org/officeDocument/2006/relationships/image" Target="../media/image132.jpg"/><Relationship Id="rId3" Type="http://schemas.openxmlformats.org/officeDocument/2006/relationships/image" Target="../media/image127.jpg"/><Relationship Id="rId7" Type="http://schemas.openxmlformats.org/officeDocument/2006/relationships/image" Target="../media/image131.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30.jpg"/><Relationship Id="rId5" Type="http://schemas.openxmlformats.org/officeDocument/2006/relationships/image" Target="../media/image129.jpg"/><Relationship Id="rId10" Type="http://schemas.openxmlformats.org/officeDocument/2006/relationships/image" Target="../media/image134.jpg"/><Relationship Id="rId4" Type="http://schemas.openxmlformats.org/officeDocument/2006/relationships/image" Target="../media/image128.jpg"/><Relationship Id="rId9" Type="http://schemas.openxmlformats.org/officeDocument/2006/relationships/image" Target="../media/image13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38.jpg"/><Relationship Id="rId5" Type="http://schemas.openxmlformats.org/officeDocument/2006/relationships/image" Target="../media/image137.jpg"/><Relationship Id="rId4" Type="http://schemas.openxmlformats.org/officeDocument/2006/relationships/image" Target="../media/image136.jp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145.jpg"/><Relationship Id="rId3" Type="http://schemas.openxmlformats.org/officeDocument/2006/relationships/image" Target="../media/image140.jpg"/><Relationship Id="rId7" Type="http://schemas.openxmlformats.org/officeDocument/2006/relationships/image" Target="../media/image144.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43.jpg"/><Relationship Id="rId5" Type="http://schemas.openxmlformats.org/officeDocument/2006/relationships/image" Target="../media/image142.jpg"/><Relationship Id="rId10" Type="http://schemas.openxmlformats.org/officeDocument/2006/relationships/image" Target="../media/image147.jpg"/><Relationship Id="rId4" Type="http://schemas.openxmlformats.org/officeDocument/2006/relationships/image" Target="../media/image141.jpg"/><Relationship Id="rId9" Type="http://schemas.openxmlformats.org/officeDocument/2006/relationships/image" Target="../media/image146.jpg"/></Relationships>
</file>

<file path=ppt/slides/_rels/slide33.xml.rels><?xml version="1.0" encoding="UTF-8" standalone="yes"?>
<Relationships xmlns="http://schemas.openxmlformats.org/package/2006/relationships"><Relationship Id="rId8" Type="http://schemas.openxmlformats.org/officeDocument/2006/relationships/image" Target="../media/image153.jpg"/><Relationship Id="rId3" Type="http://schemas.openxmlformats.org/officeDocument/2006/relationships/image" Target="../media/image148.jpg"/><Relationship Id="rId7" Type="http://schemas.openxmlformats.org/officeDocument/2006/relationships/image" Target="../media/image152.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51.jpg"/><Relationship Id="rId11" Type="http://schemas.openxmlformats.org/officeDocument/2006/relationships/image" Target="../media/image156.jpg"/><Relationship Id="rId5" Type="http://schemas.openxmlformats.org/officeDocument/2006/relationships/image" Target="../media/image150.jpg"/><Relationship Id="rId10" Type="http://schemas.openxmlformats.org/officeDocument/2006/relationships/image" Target="../media/image155.jpeg"/><Relationship Id="rId4" Type="http://schemas.openxmlformats.org/officeDocument/2006/relationships/image" Target="../media/image149.png"/><Relationship Id="rId9" Type="http://schemas.openxmlformats.org/officeDocument/2006/relationships/image" Target="../media/image154.jpg"/></Relationships>
</file>

<file path=ppt/slides/_rels/slide34.xml.rels><?xml version="1.0" encoding="UTF-8" standalone="yes"?>
<Relationships xmlns="http://schemas.openxmlformats.org/package/2006/relationships"><Relationship Id="rId8" Type="http://schemas.openxmlformats.org/officeDocument/2006/relationships/image" Target="../media/image162.jpeg"/><Relationship Id="rId3" Type="http://schemas.openxmlformats.org/officeDocument/2006/relationships/image" Target="../media/image157.jpeg"/><Relationship Id="rId7" Type="http://schemas.openxmlformats.org/officeDocument/2006/relationships/image" Target="../media/image161.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60.jpg"/><Relationship Id="rId5" Type="http://schemas.openxmlformats.org/officeDocument/2006/relationships/image" Target="../media/image159.jpg"/><Relationship Id="rId4" Type="http://schemas.openxmlformats.org/officeDocument/2006/relationships/image" Target="../media/image158.jpg"/><Relationship Id="rId9" Type="http://schemas.openxmlformats.org/officeDocument/2006/relationships/image" Target="../media/image163.jpg"/></Relationships>
</file>

<file path=ppt/slides/_rels/slide35.xml.rels><?xml version="1.0" encoding="UTF-8" standalone="yes"?>
<Relationships xmlns="http://schemas.openxmlformats.org/package/2006/relationships"><Relationship Id="rId3" Type="http://schemas.openxmlformats.org/officeDocument/2006/relationships/image" Target="../media/image164.jpeg"/><Relationship Id="rId7" Type="http://schemas.openxmlformats.org/officeDocument/2006/relationships/image" Target="../media/image168.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67.jpeg"/><Relationship Id="rId5" Type="http://schemas.openxmlformats.org/officeDocument/2006/relationships/image" Target="../media/image166.jpg"/><Relationship Id="rId4" Type="http://schemas.openxmlformats.org/officeDocument/2006/relationships/image" Target="../media/image165.jpg"/></Relationships>
</file>

<file path=ppt/slides/_rels/slide36.xml.rels><?xml version="1.0" encoding="UTF-8" standalone="yes"?>
<Relationships xmlns="http://schemas.openxmlformats.org/package/2006/relationships"><Relationship Id="rId8" Type="http://schemas.openxmlformats.org/officeDocument/2006/relationships/image" Target="../media/image174.jpeg"/><Relationship Id="rId3" Type="http://schemas.openxmlformats.org/officeDocument/2006/relationships/image" Target="../media/image169.jpg"/><Relationship Id="rId7" Type="http://schemas.openxmlformats.org/officeDocument/2006/relationships/image" Target="../media/image173.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72.jpeg"/><Relationship Id="rId5" Type="http://schemas.openxmlformats.org/officeDocument/2006/relationships/image" Target="../media/image171.jpg"/><Relationship Id="rId4" Type="http://schemas.openxmlformats.org/officeDocument/2006/relationships/image" Target="../media/image170.jpg"/><Relationship Id="rId9" Type="http://schemas.openxmlformats.org/officeDocument/2006/relationships/image" Target="../media/image175.jpg"/></Relationships>
</file>

<file path=ppt/slides/_rels/slide37.xml.rels><?xml version="1.0" encoding="UTF-8" standalone="yes"?>
<Relationships xmlns="http://schemas.openxmlformats.org/package/2006/relationships"><Relationship Id="rId8" Type="http://schemas.openxmlformats.org/officeDocument/2006/relationships/image" Target="../media/image181.jpg"/><Relationship Id="rId3" Type="http://schemas.openxmlformats.org/officeDocument/2006/relationships/image" Target="../media/image176.jpg"/><Relationship Id="rId7" Type="http://schemas.openxmlformats.org/officeDocument/2006/relationships/image" Target="../media/image180.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79.jpg"/><Relationship Id="rId5" Type="http://schemas.openxmlformats.org/officeDocument/2006/relationships/image" Target="../media/image178.jpg"/><Relationship Id="rId10" Type="http://schemas.openxmlformats.org/officeDocument/2006/relationships/image" Target="../media/image183.jpg"/><Relationship Id="rId4" Type="http://schemas.openxmlformats.org/officeDocument/2006/relationships/image" Target="../media/image177.jpg"/><Relationship Id="rId9" Type="http://schemas.openxmlformats.org/officeDocument/2006/relationships/image" Target="../media/image182.jpg"/></Relationships>
</file>

<file path=ppt/slides/_rels/slide38.xml.rels><?xml version="1.0" encoding="UTF-8" standalone="yes"?>
<Relationships xmlns="http://schemas.openxmlformats.org/package/2006/relationships"><Relationship Id="rId8" Type="http://schemas.openxmlformats.org/officeDocument/2006/relationships/image" Target="../media/image189.jpg"/><Relationship Id="rId3" Type="http://schemas.openxmlformats.org/officeDocument/2006/relationships/image" Target="../media/image184.jpg"/><Relationship Id="rId7" Type="http://schemas.openxmlformats.org/officeDocument/2006/relationships/image" Target="../media/image188.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87.jpg"/><Relationship Id="rId5" Type="http://schemas.openxmlformats.org/officeDocument/2006/relationships/image" Target="../media/image186.jpg"/><Relationship Id="rId4" Type="http://schemas.openxmlformats.org/officeDocument/2006/relationships/image" Target="../media/image185.jpg"/></Relationships>
</file>

<file path=ppt/slides/_rels/slide39.xml.rels><?xml version="1.0" encoding="UTF-8" standalone="yes"?>
<Relationships xmlns="http://schemas.openxmlformats.org/package/2006/relationships"><Relationship Id="rId8" Type="http://schemas.openxmlformats.org/officeDocument/2006/relationships/image" Target="../media/image195.jpg"/><Relationship Id="rId3" Type="http://schemas.openxmlformats.org/officeDocument/2006/relationships/image" Target="../media/image190.jpg"/><Relationship Id="rId7" Type="http://schemas.openxmlformats.org/officeDocument/2006/relationships/image" Target="../media/image194.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93.jpg"/><Relationship Id="rId5" Type="http://schemas.openxmlformats.org/officeDocument/2006/relationships/image" Target="../media/image192.jpg"/><Relationship Id="rId10" Type="http://schemas.openxmlformats.org/officeDocument/2006/relationships/image" Target="../media/image197.jpg"/><Relationship Id="rId4" Type="http://schemas.openxmlformats.org/officeDocument/2006/relationships/image" Target="../media/image191.jpg"/><Relationship Id="rId9" Type="http://schemas.openxmlformats.org/officeDocument/2006/relationships/image" Target="../media/image196.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198.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99.jpg"/></Relationships>
</file>

<file path=ppt/slides/_rels/slide4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01.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AA82E-B1CC-458C-86CD-4AB80D9D235A}"/>
              </a:ext>
            </a:extLst>
          </p:cNvPr>
          <p:cNvSpPr>
            <a:spLocks noGrp="1"/>
          </p:cNvSpPr>
          <p:nvPr>
            <p:ph type="ctrTitle"/>
          </p:nvPr>
        </p:nvSpPr>
        <p:spPr>
          <a:xfrm>
            <a:off x="394258" y="786582"/>
            <a:ext cx="8758451" cy="2926080"/>
          </a:xfrm>
        </p:spPr>
        <p:txBody>
          <a:bodyPr>
            <a:noAutofit/>
          </a:bodyPr>
          <a:lstStyle/>
          <a:p>
            <a:pPr algn="ctr"/>
            <a:r>
              <a:rPr lang="de-DE" sz="7100" dirty="0">
                <a:solidFill>
                  <a:schemeClr val="bg2">
                    <a:lumMod val="50000"/>
                  </a:schemeClr>
                </a:solidFill>
                <a:effectLst>
                  <a:glow rad="63500">
                    <a:schemeClr val="accent1">
                      <a:satMod val="175000"/>
                      <a:alpha val="40000"/>
                    </a:schemeClr>
                  </a:glow>
                </a:effectLst>
              </a:rPr>
              <a:t>Reit- und Fahrverein Königreich Flieden e.V</a:t>
            </a:r>
            <a:r>
              <a:rPr lang="de-DE" sz="7000" dirty="0">
                <a:solidFill>
                  <a:schemeClr val="bg2">
                    <a:lumMod val="50000"/>
                  </a:schemeClr>
                </a:solidFill>
                <a:effectLst>
                  <a:glow rad="63500">
                    <a:schemeClr val="accent1">
                      <a:satMod val="175000"/>
                      <a:alpha val="40000"/>
                    </a:schemeClr>
                  </a:glow>
                </a:effectLst>
              </a:rPr>
              <a:t>.</a:t>
            </a:r>
          </a:p>
        </p:txBody>
      </p:sp>
      <p:sp>
        <p:nvSpPr>
          <p:cNvPr id="3" name="Untertitel 2">
            <a:extLst>
              <a:ext uri="{FF2B5EF4-FFF2-40B4-BE49-F238E27FC236}">
                <a16:creationId xmlns:a16="http://schemas.microsoft.com/office/drawing/2014/main" id="{F6A2B4A5-4CA7-45BA-B493-3D568E10E41A}"/>
              </a:ext>
            </a:extLst>
          </p:cNvPr>
          <p:cNvSpPr>
            <a:spLocks noGrp="1"/>
          </p:cNvSpPr>
          <p:nvPr>
            <p:ph type="subTitle" idx="1"/>
          </p:nvPr>
        </p:nvSpPr>
        <p:spPr>
          <a:xfrm>
            <a:off x="810001" y="5280846"/>
            <a:ext cx="10572000" cy="1024159"/>
          </a:xfrm>
        </p:spPr>
        <p:txBody>
          <a:bodyPr>
            <a:normAutofit/>
          </a:bodyPr>
          <a:lstStyle/>
          <a:p>
            <a:r>
              <a:rPr lang="de-DE" sz="4000" dirty="0">
                <a:effectLst>
                  <a:glow rad="63500">
                    <a:schemeClr val="accent1">
                      <a:satMod val="175000"/>
                      <a:alpha val="40000"/>
                    </a:schemeClr>
                  </a:glow>
                </a:effectLst>
              </a:rPr>
              <a:t>Chronikvorstellung zum 50-jährigem Jubiläum</a:t>
            </a:r>
          </a:p>
        </p:txBody>
      </p:sp>
      <p:pic>
        <p:nvPicPr>
          <p:cNvPr id="9" name="Grafik 8">
            <a:extLst>
              <a:ext uri="{FF2B5EF4-FFF2-40B4-BE49-F238E27FC236}">
                <a16:creationId xmlns:a16="http://schemas.microsoft.com/office/drawing/2014/main" id="{8B0C2C15-A522-467C-B57D-8CE9580B3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8450" y="703217"/>
            <a:ext cx="2439292" cy="2926080"/>
          </a:xfrm>
          <a:prstGeom prst="rect">
            <a:avLst/>
          </a:prstGeom>
        </p:spPr>
      </p:pic>
    </p:spTree>
    <p:extLst>
      <p:ext uri="{BB962C8B-B14F-4D97-AF65-F5344CB8AC3E}">
        <p14:creationId xmlns:p14="http://schemas.microsoft.com/office/powerpoint/2010/main" val="4216573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CE18C-944B-4462-ABF9-FE373FAE09BC}"/>
              </a:ext>
            </a:extLst>
          </p:cNvPr>
          <p:cNvSpPr>
            <a:spLocks noGrp="1"/>
          </p:cNvSpPr>
          <p:nvPr>
            <p:ph type="title"/>
          </p:nvPr>
        </p:nvSpPr>
        <p:spPr/>
        <p:txBody>
          <a:bodyPr/>
          <a:lstStyle/>
          <a:p>
            <a:r>
              <a:rPr lang="de-DE" dirty="0"/>
              <a:t>1976 – Reithalle in </a:t>
            </a:r>
            <a:r>
              <a:rPr lang="de-DE" dirty="0" err="1"/>
              <a:t>Buchenrod</a:t>
            </a:r>
            <a:endParaRPr lang="de-DE" dirty="0"/>
          </a:p>
        </p:txBody>
      </p:sp>
      <p:pic>
        <p:nvPicPr>
          <p:cNvPr id="17" name="Grafik 16">
            <a:extLst>
              <a:ext uri="{FF2B5EF4-FFF2-40B4-BE49-F238E27FC236}">
                <a16:creationId xmlns:a16="http://schemas.microsoft.com/office/drawing/2014/main" id="{61474E3B-87AF-4C53-8713-8FD05CB83D54}"/>
              </a:ext>
            </a:extLst>
          </p:cNvPr>
          <p:cNvPicPr>
            <a:picLocks noChangeAspect="1"/>
          </p:cNvPicPr>
          <p:nvPr/>
        </p:nvPicPr>
        <p:blipFill rotWithShape="1">
          <a:blip r:embed="rId3">
            <a:extLst>
              <a:ext uri="{28A0092B-C50C-407E-A947-70E740481C1C}">
                <a14:useLocalDpi xmlns:a14="http://schemas.microsoft.com/office/drawing/2010/main" val="0"/>
              </a:ext>
            </a:extLst>
          </a:blip>
          <a:srcRect l="6121" r="6287"/>
          <a:stretch/>
        </p:blipFill>
        <p:spPr>
          <a:xfrm>
            <a:off x="4100286" y="3940372"/>
            <a:ext cx="3991428" cy="2711621"/>
          </a:xfrm>
          <a:prstGeom prst="rect">
            <a:avLst/>
          </a:prstGeom>
        </p:spPr>
      </p:pic>
      <p:pic>
        <p:nvPicPr>
          <p:cNvPr id="19" name="Grafik 18">
            <a:extLst>
              <a:ext uri="{FF2B5EF4-FFF2-40B4-BE49-F238E27FC236}">
                <a16:creationId xmlns:a16="http://schemas.microsoft.com/office/drawing/2014/main" id="{248E3B4C-7265-4F62-835B-48D965D7D905}"/>
              </a:ext>
            </a:extLst>
          </p:cNvPr>
          <p:cNvPicPr>
            <a:picLocks noChangeAspect="1"/>
          </p:cNvPicPr>
          <p:nvPr/>
        </p:nvPicPr>
        <p:blipFill rotWithShape="1">
          <a:blip r:embed="rId4">
            <a:extLst>
              <a:ext uri="{28A0092B-C50C-407E-A947-70E740481C1C}">
                <a14:useLocalDpi xmlns:a14="http://schemas.microsoft.com/office/drawing/2010/main" val="0"/>
              </a:ext>
            </a:extLst>
          </a:blip>
          <a:srcRect t="7097"/>
          <a:stretch/>
        </p:blipFill>
        <p:spPr>
          <a:xfrm rot="21164800">
            <a:off x="361363" y="1532021"/>
            <a:ext cx="4586496" cy="3127555"/>
          </a:xfrm>
          <a:prstGeom prst="rect">
            <a:avLst/>
          </a:prstGeom>
        </p:spPr>
      </p:pic>
      <p:pic>
        <p:nvPicPr>
          <p:cNvPr id="21" name="Grafik 20">
            <a:extLst>
              <a:ext uri="{FF2B5EF4-FFF2-40B4-BE49-F238E27FC236}">
                <a16:creationId xmlns:a16="http://schemas.microsoft.com/office/drawing/2014/main" id="{B7143B7E-9C17-478E-A7EB-F8388B503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1076">
            <a:off x="7352910" y="1590029"/>
            <a:ext cx="4404354" cy="3011541"/>
          </a:xfrm>
          <a:prstGeom prst="rect">
            <a:avLst/>
          </a:prstGeom>
        </p:spPr>
      </p:pic>
    </p:spTree>
    <p:extLst>
      <p:ext uri="{BB962C8B-B14F-4D97-AF65-F5344CB8AC3E}">
        <p14:creationId xmlns:p14="http://schemas.microsoft.com/office/powerpoint/2010/main" val="894871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CE18C-944B-4462-ABF9-FE373FAE09BC}"/>
              </a:ext>
            </a:extLst>
          </p:cNvPr>
          <p:cNvSpPr>
            <a:spLocks noGrp="1"/>
          </p:cNvSpPr>
          <p:nvPr>
            <p:ph type="title"/>
          </p:nvPr>
        </p:nvSpPr>
        <p:spPr/>
        <p:txBody>
          <a:bodyPr/>
          <a:lstStyle/>
          <a:p>
            <a:r>
              <a:rPr lang="de-DE" dirty="0"/>
              <a:t>1976 – Fuchsjagd</a:t>
            </a:r>
          </a:p>
        </p:txBody>
      </p:sp>
      <p:pic>
        <p:nvPicPr>
          <p:cNvPr id="11" name="Grafik 10">
            <a:extLst>
              <a:ext uri="{FF2B5EF4-FFF2-40B4-BE49-F238E27FC236}">
                <a16:creationId xmlns:a16="http://schemas.microsoft.com/office/drawing/2014/main" id="{EDA4E984-D90C-4168-9B68-EB2BC712B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9707" y="3428336"/>
            <a:ext cx="4750866" cy="3092641"/>
          </a:xfrm>
          <a:prstGeom prst="rect">
            <a:avLst/>
          </a:prstGeom>
        </p:spPr>
      </p:pic>
      <p:pic>
        <p:nvPicPr>
          <p:cNvPr id="13" name="Grafik 12">
            <a:extLst>
              <a:ext uri="{FF2B5EF4-FFF2-40B4-BE49-F238E27FC236}">
                <a16:creationId xmlns:a16="http://schemas.microsoft.com/office/drawing/2014/main" id="{EC137576-C20D-459C-81F5-4B867ECD40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08975">
            <a:off x="6995488" y="944387"/>
            <a:ext cx="4693851" cy="3103224"/>
          </a:xfrm>
          <a:prstGeom prst="rect">
            <a:avLst/>
          </a:prstGeom>
        </p:spPr>
      </p:pic>
      <p:pic>
        <p:nvPicPr>
          <p:cNvPr id="9" name="Grafik 8">
            <a:extLst>
              <a:ext uri="{FF2B5EF4-FFF2-40B4-BE49-F238E27FC236}">
                <a16:creationId xmlns:a16="http://schemas.microsoft.com/office/drawing/2014/main" id="{3BFC9201-D339-486F-899D-D84363583D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39541">
            <a:off x="383729" y="1552408"/>
            <a:ext cx="4259696" cy="3072021"/>
          </a:xfrm>
          <a:prstGeom prst="rect">
            <a:avLst/>
          </a:prstGeom>
        </p:spPr>
      </p:pic>
    </p:spTree>
    <p:extLst>
      <p:ext uri="{BB962C8B-B14F-4D97-AF65-F5344CB8AC3E}">
        <p14:creationId xmlns:p14="http://schemas.microsoft.com/office/powerpoint/2010/main" val="2324017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B95D0-137B-431F-BE1C-839AECB38387}"/>
              </a:ext>
            </a:extLst>
          </p:cNvPr>
          <p:cNvSpPr>
            <a:spLocks noGrp="1"/>
          </p:cNvSpPr>
          <p:nvPr>
            <p:ph type="title"/>
          </p:nvPr>
        </p:nvSpPr>
        <p:spPr>
          <a:xfrm>
            <a:off x="1637423" y="202288"/>
            <a:ext cx="10177205" cy="796914"/>
          </a:xfrm>
        </p:spPr>
        <p:txBody>
          <a:bodyPr/>
          <a:lstStyle/>
          <a:p>
            <a:r>
              <a:rPr lang="de-DE" dirty="0"/>
              <a:t>1977 – Voltigieren mit Erhard Odenwald</a:t>
            </a:r>
          </a:p>
        </p:txBody>
      </p:sp>
      <p:pic>
        <p:nvPicPr>
          <p:cNvPr id="9" name="Grafik 8">
            <a:extLst>
              <a:ext uri="{FF2B5EF4-FFF2-40B4-BE49-F238E27FC236}">
                <a16:creationId xmlns:a16="http://schemas.microsoft.com/office/drawing/2014/main" id="{2274FDDA-1773-4838-A1DF-873C68C276D5}"/>
              </a:ext>
            </a:extLst>
          </p:cNvPr>
          <p:cNvPicPr>
            <a:picLocks noChangeAspect="1"/>
          </p:cNvPicPr>
          <p:nvPr/>
        </p:nvPicPr>
        <p:blipFill rotWithShape="1">
          <a:blip r:embed="rId3">
            <a:extLst>
              <a:ext uri="{28A0092B-C50C-407E-A947-70E740481C1C}">
                <a14:useLocalDpi xmlns:a14="http://schemas.microsoft.com/office/drawing/2010/main" val="0"/>
              </a:ext>
            </a:extLst>
          </a:blip>
          <a:srcRect l="9185" t="6220" r="7792" b="20253"/>
          <a:stretch/>
        </p:blipFill>
        <p:spPr>
          <a:xfrm>
            <a:off x="478972" y="1499928"/>
            <a:ext cx="3904342" cy="5054468"/>
          </a:xfrm>
          <a:prstGeom prst="rect">
            <a:avLst/>
          </a:prstGeom>
        </p:spPr>
      </p:pic>
      <p:pic>
        <p:nvPicPr>
          <p:cNvPr id="11" name="Grafik 10">
            <a:extLst>
              <a:ext uri="{FF2B5EF4-FFF2-40B4-BE49-F238E27FC236}">
                <a16:creationId xmlns:a16="http://schemas.microsoft.com/office/drawing/2014/main" id="{3C89DB20-8319-467F-969F-15C7091E847F}"/>
              </a:ext>
            </a:extLst>
          </p:cNvPr>
          <p:cNvPicPr>
            <a:picLocks noChangeAspect="1"/>
          </p:cNvPicPr>
          <p:nvPr/>
        </p:nvPicPr>
        <p:blipFill rotWithShape="1">
          <a:blip r:embed="rId4">
            <a:extLst>
              <a:ext uri="{28A0092B-C50C-407E-A947-70E740481C1C}">
                <a14:useLocalDpi xmlns:a14="http://schemas.microsoft.com/office/drawing/2010/main" val="0"/>
              </a:ext>
            </a:extLst>
          </a:blip>
          <a:srcRect r="1974"/>
          <a:stretch/>
        </p:blipFill>
        <p:spPr>
          <a:xfrm rot="21048415">
            <a:off x="4428008" y="1183661"/>
            <a:ext cx="4702445" cy="3193368"/>
          </a:xfrm>
          <a:prstGeom prst="rect">
            <a:avLst/>
          </a:prstGeom>
        </p:spPr>
      </p:pic>
      <p:pic>
        <p:nvPicPr>
          <p:cNvPr id="13" name="Grafik 12">
            <a:extLst>
              <a:ext uri="{FF2B5EF4-FFF2-40B4-BE49-F238E27FC236}">
                <a16:creationId xmlns:a16="http://schemas.microsoft.com/office/drawing/2014/main" id="{681E0447-EF36-44A4-9BA5-C76762E7CDEE}"/>
              </a:ext>
            </a:extLst>
          </p:cNvPr>
          <p:cNvPicPr>
            <a:picLocks noChangeAspect="1"/>
          </p:cNvPicPr>
          <p:nvPr/>
        </p:nvPicPr>
        <p:blipFill rotWithShape="1">
          <a:blip r:embed="rId5">
            <a:extLst>
              <a:ext uri="{28A0092B-C50C-407E-A947-70E740481C1C}">
                <a14:useLocalDpi xmlns:a14="http://schemas.microsoft.com/office/drawing/2010/main" val="0"/>
              </a:ext>
            </a:extLst>
          </a:blip>
          <a:srcRect t="9231" b="14840"/>
          <a:stretch/>
        </p:blipFill>
        <p:spPr>
          <a:xfrm>
            <a:off x="6779231" y="3715657"/>
            <a:ext cx="4711118" cy="2658262"/>
          </a:xfrm>
          <a:prstGeom prst="rect">
            <a:avLst/>
          </a:prstGeom>
        </p:spPr>
      </p:pic>
    </p:spTree>
    <p:extLst>
      <p:ext uri="{BB962C8B-B14F-4D97-AF65-F5344CB8AC3E}">
        <p14:creationId xmlns:p14="http://schemas.microsoft.com/office/powerpoint/2010/main" val="3858968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5867E58A-D19C-4410-B317-F8E2314B00FD}"/>
              </a:ext>
            </a:extLst>
          </p:cNvPr>
          <p:cNvPicPr>
            <a:picLocks noChangeAspect="1"/>
          </p:cNvPicPr>
          <p:nvPr/>
        </p:nvPicPr>
        <p:blipFill rotWithShape="1">
          <a:blip r:embed="rId3">
            <a:extLst>
              <a:ext uri="{28A0092B-C50C-407E-A947-70E740481C1C}">
                <a14:useLocalDpi xmlns:a14="http://schemas.microsoft.com/office/drawing/2010/main" val="0"/>
              </a:ext>
            </a:extLst>
          </a:blip>
          <a:srcRect l="5910" t="9055" r="16216" b="3626"/>
          <a:stretch/>
        </p:blipFill>
        <p:spPr>
          <a:xfrm rot="16616741">
            <a:off x="8588925" y="512818"/>
            <a:ext cx="2696262" cy="4214763"/>
          </a:xfrm>
          <a:prstGeom prst="rect">
            <a:avLst/>
          </a:prstGeom>
        </p:spPr>
      </p:pic>
      <p:pic>
        <p:nvPicPr>
          <p:cNvPr id="7" name="Grafik 6">
            <a:extLst>
              <a:ext uri="{FF2B5EF4-FFF2-40B4-BE49-F238E27FC236}">
                <a16:creationId xmlns:a16="http://schemas.microsoft.com/office/drawing/2014/main" id="{228B6BDA-F025-455D-8BB0-AF3E3888DF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43761">
            <a:off x="8510707" y="3569785"/>
            <a:ext cx="4399689" cy="2932491"/>
          </a:xfrm>
          <a:prstGeom prst="rect">
            <a:avLst/>
          </a:prstGeom>
        </p:spPr>
      </p:pic>
      <p:sp>
        <p:nvSpPr>
          <p:cNvPr id="2" name="Titel 1">
            <a:extLst>
              <a:ext uri="{FF2B5EF4-FFF2-40B4-BE49-F238E27FC236}">
                <a16:creationId xmlns:a16="http://schemas.microsoft.com/office/drawing/2014/main" id="{C20B95D0-137B-431F-BE1C-839AECB38387}"/>
              </a:ext>
            </a:extLst>
          </p:cNvPr>
          <p:cNvSpPr>
            <a:spLocks noGrp="1"/>
          </p:cNvSpPr>
          <p:nvPr>
            <p:ph type="title"/>
          </p:nvPr>
        </p:nvSpPr>
        <p:spPr/>
        <p:txBody>
          <a:bodyPr/>
          <a:lstStyle/>
          <a:p>
            <a:r>
              <a:rPr lang="de-DE" dirty="0"/>
              <a:t>1978 +1979  – Turnier in Flieden</a:t>
            </a:r>
          </a:p>
        </p:txBody>
      </p:sp>
      <p:pic>
        <p:nvPicPr>
          <p:cNvPr id="21" name="Grafik 20">
            <a:extLst>
              <a:ext uri="{FF2B5EF4-FFF2-40B4-BE49-F238E27FC236}">
                <a16:creationId xmlns:a16="http://schemas.microsoft.com/office/drawing/2014/main" id="{7EAB01B3-6134-4CB1-A381-F5871EC58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90095">
            <a:off x="3784663" y="1287620"/>
            <a:ext cx="4192942" cy="2674269"/>
          </a:xfrm>
          <a:prstGeom prst="rect">
            <a:avLst/>
          </a:prstGeom>
        </p:spPr>
      </p:pic>
      <p:pic>
        <p:nvPicPr>
          <p:cNvPr id="25" name="Grafik 24">
            <a:extLst>
              <a:ext uri="{FF2B5EF4-FFF2-40B4-BE49-F238E27FC236}">
                <a16:creationId xmlns:a16="http://schemas.microsoft.com/office/drawing/2014/main" id="{81E064DA-3A0D-4ABC-8CC5-99E31BBC834A}"/>
              </a:ext>
            </a:extLst>
          </p:cNvPr>
          <p:cNvPicPr>
            <a:picLocks noChangeAspect="1"/>
          </p:cNvPicPr>
          <p:nvPr/>
        </p:nvPicPr>
        <p:blipFill rotWithShape="1">
          <a:blip r:embed="rId6">
            <a:extLst>
              <a:ext uri="{28A0092B-C50C-407E-A947-70E740481C1C}">
                <a14:useLocalDpi xmlns:a14="http://schemas.microsoft.com/office/drawing/2010/main" val="0"/>
              </a:ext>
            </a:extLst>
          </a:blip>
          <a:srcRect t="12281" b="8543"/>
          <a:stretch/>
        </p:blipFill>
        <p:spPr>
          <a:xfrm rot="21091693">
            <a:off x="139923" y="3754841"/>
            <a:ext cx="4785016" cy="2562380"/>
          </a:xfrm>
          <a:prstGeom prst="rect">
            <a:avLst/>
          </a:prstGeom>
        </p:spPr>
      </p:pic>
      <p:pic>
        <p:nvPicPr>
          <p:cNvPr id="17" name="Grafik 16">
            <a:extLst>
              <a:ext uri="{FF2B5EF4-FFF2-40B4-BE49-F238E27FC236}">
                <a16:creationId xmlns:a16="http://schemas.microsoft.com/office/drawing/2014/main" id="{0EA069CF-77DC-4740-A6AD-D0AD1EACB3CA}"/>
              </a:ext>
            </a:extLst>
          </p:cNvPr>
          <p:cNvPicPr>
            <a:picLocks noChangeAspect="1"/>
          </p:cNvPicPr>
          <p:nvPr/>
        </p:nvPicPr>
        <p:blipFill rotWithShape="1">
          <a:blip r:embed="rId7">
            <a:extLst>
              <a:ext uri="{28A0092B-C50C-407E-A947-70E740481C1C}">
                <a14:useLocalDpi xmlns:a14="http://schemas.microsoft.com/office/drawing/2010/main" val="0"/>
              </a:ext>
            </a:extLst>
          </a:blip>
          <a:srcRect b="12973"/>
          <a:stretch/>
        </p:blipFill>
        <p:spPr>
          <a:xfrm rot="21301452">
            <a:off x="98116" y="1267468"/>
            <a:ext cx="4140354" cy="2442312"/>
          </a:xfrm>
          <a:prstGeom prst="rect">
            <a:avLst/>
          </a:prstGeom>
        </p:spPr>
      </p:pic>
      <p:pic>
        <p:nvPicPr>
          <p:cNvPr id="8" name="Inhaltsplatzhalter 4">
            <a:extLst>
              <a:ext uri="{FF2B5EF4-FFF2-40B4-BE49-F238E27FC236}">
                <a16:creationId xmlns:a16="http://schemas.microsoft.com/office/drawing/2014/main" id="{54AE713B-0470-4D99-9DC9-33218CE51AA8}"/>
              </a:ext>
            </a:extLst>
          </p:cNvPr>
          <p:cNvPicPr>
            <a:picLocks noGrp="1" noChangeAspect="1"/>
          </p:cNvPicPr>
          <p:nvPr>
            <p:ph idx="1"/>
          </p:nvPr>
        </p:nvPicPr>
        <p:blipFill rotWithShape="1">
          <a:blip r:embed="rId8">
            <a:extLst>
              <a:ext uri="{28A0092B-C50C-407E-A947-70E740481C1C}">
                <a14:useLocalDpi xmlns:a14="http://schemas.microsoft.com/office/drawing/2010/main" val="0"/>
              </a:ext>
            </a:extLst>
          </a:blip>
          <a:srcRect l="19444" t="16327" r="16356" b="8907"/>
          <a:stretch/>
        </p:blipFill>
        <p:spPr>
          <a:xfrm rot="16674529">
            <a:off x="5633932" y="2910953"/>
            <a:ext cx="2838455" cy="4496839"/>
          </a:xfrm>
        </p:spPr>
      </p:pic>
    </p:spTree>
    <p:extLst>
      <p:ext uri="{BB962C8B-B14F-4D97-AF65-F5344CB8AC3E}">
        <p14:creationId xmlns:p14="http://schemas.microsoft.com/office/powerpoint/2010/main" val="1273110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a:xfrm>
            <a:off x="1378857" y="202288"/>
            <a:ext cx="10813143" cy="796914"/>
          </a:xfrm>
        </p:spPr>
        <p:txBody>
          <a:bodyPr/>
          <a:lstStyle/>
          <a:p>
            <a:r>
              <a:rPr lang="de-DE" dirty="0"/>
              <a:t>Anfang 1980er    -    1984</a:t>
            </a:r>
          </a:p>
        </p:txBody>
      </p:sp>
      <p:sp>
        <p:nvSpPr>
          <p:cNvPr id="12" name="Titel 1">
            <a:extLst>
              <a:ext uri="{FF2B5EF4-FFF2-40B4-BE49-F238E27FC236}">
                <a16:creationId xmlns:a16="http://schemas.microsoft.com/office/drawing/2014/main" id="{3C4266B9-8434-45BE-8A88-BEB9891F181D}"/>
              </a:ext>
            </a:extLst>
          </p:cNvPr>
          <p:cNvSpPr txBox="1">
            <a:spLocks/>
          </p:cNvSpPr>
          <p:nvPr/>
        </p:nvSpPr>
        <p:spPr>
          <a:xfrm>
            <a:off x="2165698" y="4668843"/>
            <a:ext cx="7860603" cy="796914"/>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ln>
                  <a:noFill/>
                </a:ln>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t>1984 Eintragung ins Vereinsregister</a:t>
            </a:r>
          </a:p>
        </p:txBody>
      </p:sp>
      <p:sp>
        <p:nvSpPr>
          <p:cNvPr id="4" name="Titel 1">
            <a:extLst>
              <a:ext uri="{FF2B5EF4-FFF2-40B4-BE49-F238E27FC236}">
                <a16:creationId xmlns:a16="http://schemas.microsoft.com/office/drawing/2014/main" id="{FE2B6B76-BF3A-4D13-866A-B84C806C1A05}"/>
              </a:ext>
            </a:extLst>
          </p:cNvPr>
          <p:cNvSpPr txBox="1">
            <a:spLocks/>
          </p:cNvSpPr>
          <p:nvPr/>
        </p:nvSpPr>
        <p:spPr>
          <a:xfrm>
            <a:off x="689427" y="2435565"/>
            <a:ext cx="10813143" cy="796914"/>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ln>
                  <a:noFill/>
                </a:ln>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t>Anfang der 1980er – Bau des Reitplatzes in Flieden</a:t>
            </a:r>
          </a:p>
        </p:txBody>
      </p:sp>
    </p:spTree>
    <p:extLst>
      <p:ext uri="{BB962C8B-B14F-4D97-AF65-F5344CB8AC3E}">
        <p14:creationId xmlns:p14="http://schemas.microsoft.com/office/powerpoint/2010/main" val="2752117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a:xfrm>
            <a:off x="1378857" y="202288"/>
            <a:ext cx="10813143" cy="796914"/>
          </a:xfrm>
        </p:spPr>
        <p:txBody>
          <a:bodyPr/>
          <a:lstStyle/>
          <a:p>
            <a:r>
              <a:rPr lang="de-DE" dirty="0"/>
              <a:t>1984 – Quizfahrt und Schnitzeljagd zu Pferd</a:t>
            </a:r>
          </a:p>
        </p:txBody>
      </p:sp>
      <p:pic>
        <p:nvPicPr>
          <p:cNvPr id="5" name="Inhaltsplatzhalter 4">
            <a:extLst>
              <a:ext uri="{FF2B5EF4-FFF2-40B4-BE49-F238E27FC236}">
                <a16:creationId xmlns:a16="http://schemas.microsoft.com/office/drawing/2014/main" id="{469B8D72-ACBA-4230-930F-21C5D8DB567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1290643">
            <a:off x="4960641" y="955014"/>
            <a:ext cx="2643194" cy="3786395"/>
          </a:xfrm>
        </p:spPr>
      </p:pic>
      <p:pic>
        <p:nvPicPr>
          <p:cNvPr id="7" name="Grafik 6">
            <a:extLst>
              <a:ext uri="{FF2B5EF4-FFF2-40B4-BE49-F238E27FC236}">
                <a16:creationId xmlns:a16="http://schemas.microsoft.com/office/drawing/2014/main" id="{4E471DC2-A898-4C73-8B33-D34898A3BF74}"/>
              </a:ext>
            </a:extLst>
          </p:cNvPr>
          <p:cNvPicPr>
            <a:picLocks noChangeAspect="1"/>
          </p:cNvPicPr>
          <p:nvPr/>
        </p:nvPicPr>
        <p:blipFill rotWithShape="1">
          <a:blip r:embed="rId4">
            <a:extLst>
              <a:ext uri="{28A0092B-C50C-407E-A947-70E740481C1C}">
                <a14:useLocalDpi xmlns:a14="http://schemas.microsoft.com/office/drawing/2010/main" val="0"/>
              </a:ext>
            </a:extLst>
          </a:blip>
          <a:srcRect l="4073" t="9836"/>
          <a:stretch/>
        </p:blipFill>
        <p:spPr>
          <a:xfrm rot="477541">
            <a:off x="8117155" y="1337626"/>
            <a:ext cx="4060909" cy="2462349"/>
          </a:xfrm>
          <a:prstGeom prst="rect">
            <a:avLst/>
          </a:prstGeom>
        </p:spPr>
      </p:pic>
      <p:pic>
        <p:nvPicPr>
          <p:cNvPr id="59" name="Grafik 58">
            <a:extLst>
              <a:ext uri="{FF2B5EF4-FFF2-40B4-BE49-F238E27FC236}">
                <a16:creationId xmlns:a16="http://schemas.microsoft.com/office/drawing/2014/main" id="{8F58E2BA-4743-4B82-B46A-E3DF18BBE70E}"/>
              </a:ext>
            </a:extLst>
          </p:cNvPr>
          <p:cNvPicPr>
            <a:picLocks noChangeAspect="1"/>
          </p:cNvPicPr>
          <p:nvPr/>
        </p:nvPicPr>
        <p:blipFill rotWithShape="1">
          <a:blip r:embed="rId5">
            <a:extLst>
              <a:ext uri="{28A0092B-C50C-407E-A947-70E740481C1C}">
                <a14:useLocalDpi xmlns:a14="http://schemas.microsoft.com/office/drawing/2010/main" val="0"/>
              </a:ext>
            </a:extLst>
          </a:blip>
          <a:srcRect l="5255" t="22213"/>
          <a:stretch/>
        </p:blipFill>
        <p:spPr>
          <a:xfrm>
            <a:off x="696686" y="1163174"/>
            <a:ext cx="3284699" cy="1869653"/>
          </a:xfrm>
          <a:prstGeom prst="rect">
            <a:avLst/>
          </a:prstGeom>
        </p:spPr>
      </p:pic>
      <p:pic>
        <p:nvPicPr>
          <p:cNvPr id="61" name="Grafik 60">
            <a:extLst>
              <a:ext uri="{FF2B5EF4-FFF2-40B4-BE49-F238E27FC236}">
                <a16:creationId xmlns:a16="http://schemas.microsoft.com/office/drawing/2014/main" id="{BF7A3B16-7DBE-4299-A00B-7E0B917B1C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3203" y="4132707"/>
            <a:ext cx="3712774" cy="2523005"/>
          </a:xfrm>
          <a:prstGeom prst="rect">
            <a:avLst/>
          </a:prstGeom>
        </p:spPr>
      </p:pic>
      <p:pic>
        <p:nvPicPr>
          <p:cNvPr id="65" name="Grafik 64">
            <a:extLst>
              <a:ext uri="{FF2B5EF4-FFF2-40B4-BE49-F238E27FC236}">
                <a16:creationId xmlns:a16="http://schemas.microsoft.com/office/drawing/2014/main" id="{5D1B619E-9B39-4C45-A726-C05C8874C73F}"/>
              </a:ext>
            </a:extLst>
          </p:cNvPr>
          <p:cNvPicPr>
            <a:picLocks noChangeAspect="1"/>
          </p:cNvPicPr>
          <p:nvPr/>
        </p:nvPicPr>
        <p:blipFill rotWithShape="1">
          <a:blip r:embed="rId7">
            <a:extLst>
              <a:ext uri="{28A0092B-C50C-407E-A947-70E740481C1C}">
                <a14:useLocalDpi xmlns:a14="http://schemas.microsoft.com/office/drawing/2010/main" val="0"/>
              </a:ext>
            </a:extLst>
          </a:blip>
          <a:srcRect t="22885" r="5289"/>
          <a:stretch/>
        </p:blipFill>
        <p:spPr>
          <a:xfrm>
            <a:off x="632313" y="2818892"/>
            <a:ext cx="3782729" cy="2163643"/>
          </a:xfrm>
          <a:prstGeom prst="rect">
            <a:avLst/>
          </a:prstGeom>
        </p:spPr>
      </p:pic>
      <p:pic>
        <p:nvPicPr>
          <p:cNvPr id="67" name="Grafik 66">
            <a:extLst>
              <a:ext uri="{FF2B5EF4-FFF2-40B4-BE49-F238E27FC236}">
                <a16:creationId xmlns:a16="http://schemas.microsoft.com/office/drawing/2014/main" id="{8A5AFCA9-779D-47B9-8341-1D0B0013E412}"/>
              </a:ext>
            </a:extLst>
          </p:cNvPr>
          <p:cNvPicPr>
            <a:picLocks noChangeAspect="1"/>
          </p:cNvPicPr>
          <p:nvPr/>
        </p:nvPicPr>
        <p:blipFill rotWithShape="1">
          <a:blip r:embed="rId8">
            <a:extLst>
              <a:ext uri="{28A0092B-C50C-407E-A947-70E740481C1C}">
                <a14:useLocalDpi xmlns:a14="http://schemas.microsoft.com/office/drawing/2010/main" val="0"/>
              </a:ext>
            </a:extLst>
          </a:blip>
          <a:srcRect t="22900" r="25343"/>
          <a:stretch/>
        </p:blipFill>
        <p:spPr>
          <a:xfrm>
            <a:off x="5018844" y="4439825"/>
            <a:ext cx="3191367" cy="2270399"/>
          </a:xfrm>
          <a:prstGeom prst="rect">
            <a:avLst/>
          </a:prstGeom>
        </p:spPr>
      </p:pic>
      <p:pic>
        <p:nvPicPr>
          <p:cNvPr id="69" name="Grafik 68">
            <a:extLst>
              <a:ext uri="{FF2B5EF4-FFF2-40B4-BE49-F238E27FC236}">
                <a16:creationId xmlns:a16="http://schemas.microsoft.com/office/drawing/2014/main" id="{6036EFBB-18E9-4E1B-8E8B-040EC4D928D4}"/>
              </a:ext>
            </a:extLst>
          </p:cNvPr>
          <p:cNvPicPr>
            <a:picLocks noChangeAspect="1"/>
          </p:cNvPicPr>
          <p:nvPr/>
        </p:nvPicPr>
        <p:blipFill rotWithShape="1">
          <a:blip r:embed="rId9">
            <a:extLst>
              <a:ext uri="{28A0092B-C50C-407E-A947-70E740481C1C}">
                <a14:useLocalDpi xmlns:a14="http://schemas.microsoft.com/office/drawing/2010/main" val="0"/>
              </a:ext>
            </a:extLst>
          </a:blip>
          <a:srcRect b="52070"/>
          <a:stretch/>
        </p:blipFill>
        <p:spPr>
          <a:xfrm rot="240299">
            <a:off x="246564" y="5013780"/>
            <a:ext cx="4671525" cy="1535181"/>
          </a:xfrm>
          <a:prstGeom prst="rect">
            <a:avLst/>
          </a:prstGeom>
        </p:spPr>
      </p:pic>
    </p:spTree>
    <p:extLst>
      <p:ext uri="{BB962C8B-B14F-4D97-AF65-F5344CB8AC3E}">
        <p14:creationId xmlns:p14="http://schemas.microsoft.com/office/powerpoint/2010/main" val="81163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p:txBody>
          <a:bodyPr/>
          <a:lstStyle/>
          <a:p>
            <a:r>
              <a:rPr lang="de-DE" dirty="0"/>
              <a:t>1986 - Schleppjagd</a:t>
            </a:r>
          </a:p>
        </p:txBody>
      </p:sp>
      <p:pic>
        <p:nvPicPr>
          <p:cNvPr id="37" name="Grafik 36">
            <a:extLst>
              <a:ext uri="{FF2B5EF4-FFF2-40B4-BE49-F238E27FC236}">
                <a16:creationId xmlns:a16="http://schemas.microsoft.com/office/drawing/2014/main" id="{28DBA534-CF78-449E-A028-497BB5188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77104">
            <a:off x="264668" y="1230467"/>
            <a:ext cx="8362041" cy="4828860"/>
          </a:xfrm>
          <a:prstGeom prst="rect">
            <a:avLst/>
          </a:prstGeom>
        </p:spPr>
      </p:pic>
      <p:pic>
        <p:nvPicPr>
          <p:cNvPr id="35" name="Grafik 34">
            <a:extLst>
              <a:ext uri="{FF2B5EF4-FFF2-40B4-BE49-F238E27FC236}">
                <a16:creationId xmlns:a16="http://schemas.microsoft.com/office/drawing/2014/main" id="{75691A44-60D2-4E51-82E3-296E8BF29A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2992">
            <a:off x="8657333" y="294109"/>
            <a:ext cx="2964475" cy="6166703"/>
          </a:xfrm>
          <a:prstGeom prst="rect">
            <a:avLst/>
          </a:prstGeom>
        </p:spPr>
      </p:pic>
    </p:spTree>
    <p:extLst>
      <p:ext uri="{BB962C8B-B14F-4D97-AF65-F5344CB8AC3E}">
        <p14:creationId xmlns:p14="http://schemas.microsoft.com/office/powerpoint/2010/main" val="2446830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p:txBody>
          <a:bodyPr/>
          <a:lstStyle/>
          <a:p>
            <a:r>
              <a:rPr lang="de-DE" dirty="0"/>
              <a:t>1986-1996</a:t>
            </a:r>
          </a:p>
        </p:txBody>
      </p:sp>
      <p:pic>
        <p:nvPicPr>
          <p:cNvPr id="13" name="Grafik 12">
            <a:extLst>
              <a:ext uri="{FF2B5EF4-FFF2-40B4-BE49-F238E27FC236}">
                <a16:creationId xmlns:a16="http://schemas.microsoft.com/office/drawing/2014/main" id="{E1253142-0D40-432E-A934-25B3C13A7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1400" y="1461552"/>
            <a:ext cx="3431791" cy="4858939"/>
          </a:xfrm>
          <a:prstGeom prst="rect">
            <a:avLst/>
          </a:prstGeom>
        </p:spPr>
      </p:pic>
      <p:pic>
        <p:nvPicPr>
          <p:cNvPr id="17" name="Grafik 16">
            <a:extLst>
              <a:ext uri="{FF2B5EF4-FFF2-40B4-BE49-F238E27FC236}">
                <a16:creationId xmlns:a16="http://schemas.microsoft.com/office/drawing/2014/main" id="{871C83BB-9FC0-4A35-A548-4E8F35EA85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536" y="1530230"/>
            <a:ext cx="3692023" cy="4878394"/>
          </a:xfrm>
          <a:prstGeom prst="rect">
            <a:avLst/>
          </a:prstGeom>
        </p:spPr>
      </p:pic>
      <p:pic>
        <p:nvPicPr>
          <p:cNvPr id="21" name="Grafik 20">
            <a:extLst>
              <a:ext uri="{FF2B5EF4-FFF2-40B4-BE49-F238E27FC236}">
                <a16:creationId xmlns:a16="http://schemas.microsoft.com/office/drawing/2014/main" id="{EC0317C9-A25A-4495-A639-E8B674C4D1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6605" y="1461552"/>
            <a:ext cx="3459624" cy="5015751"/>
          </a:xfrm>
          <a:prstGeom prst="rect">
            <a:avLst/>
          </a:prstGeom>
        </p:spPr>
      </p:pic>
      <p:pic>
        <p:nvPicPr>
          <p:cNvPr id="25" name="Grafik 24">
            <a:extLst>
              <a:ext uri="{FF2B5EF4-FFF2-40B4-BE49-F238E27FC236}">
                <a16:creationId xmlns:a16="http://schemas.microsoft.com/office/drawing/2014/main" id="{DA60A380-7741-4936-ABD1-53D67AB990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15869" y="1414794"/>
            <a:ext cx="1437422" cy="2014206"/>
          </a:xfrm>
          <a:prstGeom prst="rect">
            <a:avLst/>
          </a:prstGeom>
        </p:spPr>
      </p:pic>
      <p:pic>
        <p:nvPicPr>
          <p:cNvPr id="27" name="Grafik 26">
            <a:extLst>
              <a:ext uri="{FF2B5EF4-FFF2-40B4-BE49-F238E27FC236}">
                <a16:creationId xmlns:a16="http://schemas.microsoft.com/office/drawing/2014/main" id="{CF366A84-3F95-43E6-BAE8-A3CD773EDD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36904" y="509773"/>
            <a:ext cx="2616799" cy="1691668"/>
          </a:xfrm>
          <a:prstGeom prst="rect">
            <a:avLst/>
          </a:prstGeom>
        </p:spPr>
      </p:pic>
      <p:pic>
        <p:nvPicPr>
          <p:cNvPr id="29" name="Grafik 28">
            <a:extLst>
              <a:ext uri="{FF2B5EF4-FFF2-40B4-BE49-F238E27FC236}">
                <a16:creationId xmlns:a16="http://schemas.microsoft.com/office/drawing/2014/main" id="{4C923825-7AFA-4DB5-ADD4-03CFF92A27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68700" y="611543"/>
            <a:ext cx="2978005" cy="1674618"/>
          </a:xfrm>
          <a:prstGeom prst="rect">
            <a:avLst/>
          </a:prstGeom>
        </p:spPr>
      </p:pic>
      <p:pic>
        <p:nvPicPr>
          <p:cNvPr id="31" name="Grafik 30">
            <a:extLst>
              <a:ext uri="{FF2B5EF4-FFF2-40B4-BE49-F238E27FC236}">
                <a16:creationId xmlns:a16="http://schemas.microsoft.com/office/drawing/2014/main" id="{FC6A77ED-E3A3-4B3F-91B1-2AB5219DF3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43343" y="-124425"/>
            <a:ext cx="1336586" cy="1782617"/>
          </a:xfrm>
          <a:prstGeom prst="rect">
            <a:avLst/>
          </a:prstGeom>
        </p:spPr>
      </p:pic>
      <p:pic>
        <p:nvPicPr>
          <p:cNvPr id="33" name="Grafik 32">
            <a:extLst>
              <a:ext uri="{FF2B5EF4-FFF2-40B4-BE49-F238E27FC236}">
                <a16:creationId xmlns:a16="http://schemas.microsoft.com/office/drawing/2014/main" id="{8B889B7E-D402-43AD-B6B9-4BC836A7FF7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5912130">
            <a:off x="13880260" y="2548959"/>
            <a:ext cx="1513289" cy="2271319"/>
          </a:xfrm>
          <a:prstGeom prst="rect">
            <a:avLst/>
          </a:prstGeom>
        </p:spPr>
      </p:pic>
    </p:spTree>
    <p:extLst>
      <p:ext uri="{BB962C8B-B14F-4D97-AF65-F5344CB8AC3E}">
        <p14:creationId xmlns:p14="http://schemas.microsoft.com/office/powerpoint/2010/main" val="819790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30">
            <a:extLst>
              <a:ext uri="{FF2B5EF4-FFF2-40B4-BE49-F238E27FC236}">
                <a16:creationId xmlns:a16="http://schemas.microsoft.com/office/drawing/2014/main" id="{FC6A77ED-E3A3-4B3F-91B1-2AB5219DF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0543" y="509773"/>
            <a:ext cx="3069712" cy="4094103"/>
          </a:xfrm>
          <a:prstGeom prst="rect">
            <a:avLst/>
          </a:prstGeom>
        </p:spPr>
      </p:pic>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p:txBody>
          <a:bodyPr/>
          <a:lstStyle/>
          <a:p>
            <a:r>
              <a:rPr lang="de-DE" dirty="0"/>
              <a:t>1986-1996</a:t>
            </a:r>
          </a:p>
        </p:txBody>
      </p:sp>
      <p:pic>
        <p:nvPicPr>
          <p:cNvPr id="25" name="Grafik 24">
            <a:extLst>
              <a:ext uri="{FF2B5EF4-FFF2-40B4-BE49-F238E27FC236}">
                <a16:creationId xmlns:a16="http://schemas.microsoft.com/office/drawing/2014/main" id="{DA60A380-7741-4936-ABD1-53D67AB990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9083" y="214640"/>
            <a:ext cx="3459834" cy="4848137"/>
          </a:xfrm>
          <a:prstGeom prst="rect">
            <a:avLst/>
          </a:prstGeom>
        </p:spPr>
      </p:pic>
      <p:pic>
        <p:nvPicPr>
          <p:cNvPr id="27" name="Grafik 26">
            <a:extLst>
              <a:ext uri="{FF2B5EF4-FFF2-40B4-BE49-F238E27FC236}">
                <a16:creationId xmlns:a16="http://schemas.microsoft.com/office/drawing/2014/main" id="{CF366A84-3F95-43E6-BAE8-A3CD773EDD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221" y="1461270"/>
            <a:ext cx="4146456" cy="2680537"/>
          </a:xfrm>
          <a:prstGeom prst="rect">
            <a:avLst/>
          </a:prstGeom>
        </p:spPr>
      </p:pic>
      <p:pic>
        <p:nvPicPr>
          <p:cNvPr id="29" name="Grafik 28">
            <a:extLst>
              <a:ext uri="{FF2B5EF4-FFF2-40B4-BE49-F238E27FC236}">
                <a16:creationId xmlns:a16="http://schemas.microsoft.com/office/drawing/2014/main" id="{4C923825-7AFA-4DB5-ADD4-03CFF92A27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9590" y="3621969"/>
            <a:ext cx="5168362" cy="2906319"/>
          </a:xfrm>
          <a:prstGeom prst="rect">
            <a:avLst/>
          </a:prstGeom>
        </p:spPr>
      </p:pic>
      <p:pic>
        <p:nvPicPr>
          <p:cNvPr id="33" name="Grafik 32">
            <a:extLst>
              <a:ext uri="{FF2B5EF4-FFF2-40B4-BE49-F238E27FC236}">
                <a16:creationId xmlns:a16="http://schemas.microsoft.com/office/drawing/2014/main" id="{8B889B7E-D402-43AD-B6B9-4BC836A7FF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5912130">
            <a:off x="1777708" y="3522602"/>
            <a:ext cx="2389000" cy="3585687"/>
          </a:xfrm>
          <a:prstGeom prst="rect">
            <a:avLst/>
          </a:prstGeom>
        </p:spPr>
      </p:pic>
    </p:spTree>
    <p:extLst>
      <p:ext uri="{BB962C8B-B14F-4D97-AF65-F5344CB8AC3E}">
        <p14:creationId xmlns:p14="http://schemas.microsoft.com/office/powerpoint/2010/main" val="914277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5741757-B338-485C-8843-4E13F1F63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061" y="1339673"/>
            <a:ext cx="2719869" cy="4178653"/>
          </a:xfrm>
          <a:prstGeom prst="rect">
            <a:avLst/>
          </a:prstGeom>
        </p:spPr>
      </p:pic>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p:txBody>
          <a:bodyPr/>
          <a:lstStyle/>
          <a:p>
            <a:r>
              <a:rPr lang="de-DE" dirty="0"/>
              <a:t>1986-1996</a:t>
            </a:r>
          </a:p>
        </p:txBody>
      </p:sp>
      <p:pic>
        <p:nvPicPr>
          <p:cNvPr id="9" name="Grafik 8">
            <a:extLst>
              <a:ext uri="{FF2B5EF4-FFF2-40B4-BE49-F238E27FC236}">
                <a16:creationId xmlns:a16="http://schemas.microsoft.com/office/drawing/2014/main" id="{7DA81A3B-7C27-4A8A-B470-2CF2D90FDA57}"/>
              </a:ext>
            </a:extLst>
          </p:cNvPr>
          <p:cNvPicPr>
            <a:picLocks noChangeAspect="1"/>
          </p:cNvPicPr>
          <p:nvPr/>
        </p:nvPicPr>
        <p:blipFill rotWithShape="1">
          <a:blip r:embed="rId4">
            <a:extLst>
              <a:ext uri="{28A0092B-C50C-407E-A947-70E740481C1C}">
                <a14:useLocalDpi xmlns:a14="http://schemas.microsoft.com/office/drawing/2010/main" val="0"/>
              </a:ext>
            </a:extLst>
          </a:blip>
          <a:srcRect l="5422" t="5136" r="2799" b="2841"/>
          <a:stretch/>
        </p:blipFill>
        <p:spPr>
          <a:xfrm rot="20905385">
            <a:off x="7418417" y="2382887"/>
            <a:ext cx="2808661" cy="4149779"/>
          </a:xfrm>
          <a:prstGeom prst="rect">
            <a:avLst/>
          </a:prstGeom>
        </p:spPr>
      </p:pic>
      <p:pic>
        <p:nvPicPr>
          <p:cNvPr id="11" name="Grafik 10">
            <a:extLst>
              <a:ext uri="{FF2B5EF4-FFF2-40B4-BE49-F238E27FC236}">
                <a16:creationId xmlns:a16="http://schemas.microsoft.com/office/drawing/2014/main" id="{EEBDF3F1-3892-46C1-98DF-C945617ABFC0}"/>
              </a:ext>
            </a:extLst>
          </p:cNvPr>
          <p:cNvPicPr>
            <a:picLocks noChangeAspect="1"/>
          </p:cNvPicPr>
          <p:nvPr/>
        </p:nvPicPr>
        <p:blipFill rotWithShape="1">
          <a:blip r:embed="rId5">
            <a:extLst>
              <a:ext uri="{28A0092B-C50C-407E-A947-70E740481C1C}">
                <a14:useLocalDpi xmlns:a14="http://schemas.microsoft.com/office/drawing/2010/main" val="0"/>
              </a:ext>
            </a:extLst>
          </a:blip>
          <a:srcRect l="5695" t="4509" r="7124" b="2698"/>
          <a:stretch/>
        </p:blipFill>
        <p:spPr>
          <a:xfrm rot="20995701">
            <a:off x="9358277" y="87021"/>
            <a:ext cx="2684705" cy="4112501"/>
          </a:xfrm>
          <a:prstGeom prst="rect">
            <a:avLst/>
          </a:prstGeom>
        </p:spPr>
      </p:pic>
      <p:pic>
        <p:nvPicPr>
          <p:cNvPr id="19" name="Grafik 18">
            <a:extLst>
              <a:ext uri="{FF2B5EF4-FFF2-40B4-BE49-F238E27FC236}">
                <a16:creationId xmlns:a16="http://schemas.microsoft.com/office/drawing/2014/main" id="{E476BF46-E964-4CB3-9851-CD9277607DD6}"/>
              </a:ext>
            </a:extLst>
          </p:cNvPr>
          <p:cNvPicPr>
            <a:picLocks noChangeAspect="1"/>
          </p:cNvPicPr>
          <p:nvPr/>
        </p:nvPicPr>
        <p:blipFill rotWithShape="1">
          <a:blip r:embed="rId6">
            <a:extLst>
              <a:ext uri="{28A0092B-C50C-407E-A947-70E740481C1C}">
                <a14:useLocalDpi xmlns:a14="http://schemas.microsoft.com/office/drawing/2010/main" val="0"/>
              </a:ext>
            </a:extLst>
          </a:blip>
          <a:srcRect l="3268" t="3651" r="7987" b="1148"/>
          <a:stretch/>
        </p:blipFill>
        <p:spPr>
          <a:xfrm rot="21152208">
            <a:off x="4487530" y="613998"/>
            <a:ext cx="2796446" cy="4098050"/>
          </a:xfrm>
          <a:prstGeom prst="rect">
            <a:avLst/>
          </a:prstGeom>
        </p:spPr>
      </p:pic>
      <p:pic>
        <p:nvPicPr>
          <p:cNvPr id="15" name="Grafik 14">
            <a:extLst>
              <a:ext uri="{FF2B5EF4-FFF2-40B4-BE49-F238E27FC236}">
                <a16:creationId xmlns:a16="http://schemas.microsoft.com/office/drawing/2014/main" id="{D61DDDE9-1D77-4B5B-9217-7DF6422A7181}"/>
              </a:ext>
            </a:extLst>
          </p:cNvPr>
          <p:cNvPicPr>
            <a:picLocks noChangeAspect="1"/>
          </p:cNvPicPr>
          <p:nvPr/>
        </p:nvPicPr>
        <p:blipFill rotWithShape="1">
          <a:blip r:embed="rId7">
            <a:extLst>
              <a:ext uri="{28A0092B-C50C-407E-A947-70E740481C1C}">
                <a14:useLocalDpi xmlns:a14="http://schemas.microsoft.com/office/drawing/2010/main" val="0"/>
              </a:ext>
            </a:extLst>
          </a:blip>
          <a:srcRect l="8071" t="6824" r="1976" b="4521"/>
          <a:stretch/>
        </p:blipFill>
        <p:spPr>
          <a:xfrm rot="21101261">
            <a:off x="2405051" y="2739395"/>
            <a:ext cx="2713142" cy="3963278"/>
          </a:xfrm>
          <a:prstGeom prst="rect">
            <a:avLst/>
          </a:prstGeom>
        </p:spPr>
      </p:pic>
    </p:spTree>
    <p:extLst>
      <p:ext uri="{BB962C8B-B14F-4D97-AF65-F5344CB8AC3E}">
        <p14:creationId xmlns:p14="http://schemas.microsoft.com/office/powerpoint/2010/main" val="3869755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F681E1-55C6-4FD1-BF95-8169AFF2D3BF}"/>
              </a:ext>
            </a:extLst>
          </p:cNvPr>
          <p:cNvSpPr>
            <a:spLocks noGrp="1"/>
          </p:cNvSpPr>
          <p:nvPr>
            <p:ph type="title"/>
          </p:nvPr>
        </p:nvSpPr>
        <p:spPr/>
        <p:txBody>
          <a:bodyPr/>
          <a:lstStyle/>
          <a:p>
            <a:r>
              <a:rPr lang="de-DE" dirty="0"/>
              <a:t>1974 -Pfarrfest</a:t>
            </a:r>
          </a:p>
        </p:txBody>
      </p:sp>
      <p:pic>
        <p:nvPicPr>
          <p:cNvPr id="5" name="Inhaltsplatzhalter 4">
            <a:extLst>
              <a:ext uri="{FF2B5EF4-FFF2-40B4-BE49-F238E27FC236}">
                <a16:creationId xmlns:a16="http://schemas.microsoft.com/office/drawing/2014/main" id="{AFC109EB-A9FA-47CF-A5EB-A8A69E79F90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7497" t="2672" r="6017" b="693"/>
          <a:stretch/>
        </p:blipFill>
        <p:spPr>
          <a:xfrm rot="15892175">
            <a:off x="3382389" y="-302815"/>
            <a:ext cx="5609945" cy="8324412"/>
          </a:xfrm>
        </p:spPr>
      </p:pic>
    </p:spTree>
    <p:extLst>
      <p:ext uri="{BB962C8B-B14F-4D97-AF65-F5344CB8AC3E}">
        <p14:creationId xmlns:p14="http://schemas.microsoft.com/office/powerpoint/2010/main" val="1380268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FFEC2-E90E-4D06-A9FB-09E55B7C7CAF}"/>
              </a:ext>
            </a:extLst>
          </p:cNvPr>
          <p:cNvSpPr>
            <a:spLocks noGrp="1"/>
          </p:cNvSpPr>
          <p:nvPr>
            <p:ph type="title"/>
          </p:nvPr>
        </p:nvSpPr>
        <p:spPr/>
        <p:txBody>
          <a:bodyPr/>
          <a:lstStyle/>
          <a:p>
            <a:r>
              <a:rPr lang="de-DE" dirty="0"/>
              <a:t>1986-1996</a:t>
            </a:r>
          </a:p>
        </p:txBody>
      </p:sp>
      <p:pic>
        <p:nvPicPr>
          <p:cNvPr id="39" name="Grafik 38">
            <a:extLst>
              <a:ext uri="{FF2B5EF4-FFF2-40B4-BE49-F238E27FC236}">
                <a16:creationId xmlns:a16="http://schemas.microsoft.com/office/drawing/2014/main" id="{FEA66843-A360-40B1-861F-B32BDDF36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1516" y="2543936"/>
            <a:ext cx="3747424" cy="2494299"/>
          </a:xfrm>
          <a:prstGeom prst="rect">
            <a:avLst/>
          </a:prstGeom>
        </p:spPr>
      </p:pic>
      <p:pic>
        <p:nvPicPr>
          <p:cNvPr id="41" name="Grafik 40">
            <a:extLst>
              <a:ext uri="{FF2B5EF4-FFF2-40B4-BE49-F238E27FC236}">
                <a16:creationId xmlns:a16="http://schemas.microsoft.com/office/drawing/2014/main" id="{3518DCFC-E970-4811-B267-BF43C1709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4154" y="2336359"/>
            <a:ext cx="3149456" cy="2106069"/>
          </a:xfrm>
          <a:prstGeom prst="rect">
            <a:avLst/>
          </a:prstGeom>
        </p:spPr>
      </p:pic>
      <p:pic>
        <p:nvPicPr>
          <p:cNvPr id="45" name="Grafik 44">
            <a:extLst>
              <a:ext uri="{FF2B5EF4-FFF2-40B4-BE49-F238E27FC236}">
                <a16:creationId xmlns:a16="http://schemas.microsoft.com/office/drawing/2014/main" id="{7E3E6E34-52BD-484E-9EF1-8326EEF408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4153" y="289256"/>
            <a:ext cx="3282403" cy="2143899"/>
          </a:xfrm>
          <a:prstGeom prst="rect">
            <a:avLst/>
          </a:prstGeom>
        </p:spPr>
      </p:pic>
      <p:pic>
        <p:nvPicPr>
          <p:cNvPr id="47" name="Grafik 46">
            <a:extLst>
              <a:ext uri="{FF2B5EF4-FFF2-40B4-BE49-F238E27FC236}">
                <a16:creationId xmlns:a16="http://schemas.microsoft.com/office/drawing/2014/main" id="{5E96E59B-0F41-4101-AAC4-6A394D8886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8972" y="4965399"/>
            <a:ext cx="3027875" cy="1946194"/>
          </a:xfrm>
          <a:prstGeom prst="rect">
            <a:avLst/>
          </a:prstGeom>
        </p:spPr>
      </p:pic>
      <p:pic>
        <p:nvPicPr>
          <p:cNvPr id="53" name="Grafik 52">
            <a:extLst>
              <a:ext uri="{FF2B5EF4-FFF2-40B4-BE49-F238E27FC236}">
                <a16:creationId xmlns:a16="http://schemas.microsoft.com/office/drawing/2014/main" id="{7E47D20E-0B7B-446D-A020-9209E0419D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629" y="1419371"/>
            <a:ext cx="3624329" cy="2523005"/>
          </a:xfrm>
          <a:prstGeom prst="rect">
            <a:avLst/>
          </a:prstGeom>
        </p:spPr>
      </p:pic>
      <p:pic>
        <p:nvPicPr>
          <p:cNvPr id="55" name="Grafik 54">
            <a:extLst>
              <a:ext uri="{FF2B5EF4-FFF2-40B4-BE49-F238E27FC236}">
                <a16:creationId xmlns:a16="http://schemas.microsoft.com/office/drawing/2014/main" id="{9F798D3F-62AE-4BD1-88E9-984B56887A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2589" y="294807"/>
            <a:ext cx="3464913" cy="2249129"/>
          </a:xfrm>
          <a:prstGeom prst="rect">
            <a:avLst/>
          </a:prstGeom>
        </p:spPr>
      </p:pic>
      <p:pic>
        <p:nvPicPr>
          <p:cNvPr id="57" name="Grafik 56">
            <a:extLst>
              <a:ext uri="{FF2B5EF4-FFF2-40B4-BE49-F238E27FC236}">
                <a16:creationId xmlns:a16="http://schemas.microsoft.com/office/drawing/2014/main" id="{72C726C6-E934-45BD-A368-6C94880652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75973" y="3369575"/>
            <a:ext cx="3479619" cy="2371215"/>
          </a:xfrm>
          <a:prstGeom prst="rect">
            <a:avLst/>
          </a:prstGeom>
        </p:spPr>
      </p:pic>
      <p:pic>
        <p:nvPicPr>
          <p:cNvPr id="63" name="Grafik 62">
            <a:extLst>
              <a:ext uri="{FF2B5EF4-FFF2-40B4-BE49-F238E27FC236}">
                <a16:creationId xmlns:a16="http://schemas.microsoft.com/office/drawing/2014/main" id="{EDFD2665-9DC3-4211-B7B6-5D78EBA607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02170" y="4651738"/>
            <a:ext cx="3278431" cy="2143900"/>
          </a:xfrm>
          <a:prstGeom prst="rect">
            <a:avLst/>
          </a:prstGeom>
        </p:spPr>
      </p:pic>
      <p:pic>
        <p:nvPicPr>
          <p:cNvPr id="51" name="Grafik 50">
            <a:extLst>
              <a:ext uri="{FF2B5EF4-FFF2-40B4-BE49-F238E27FC236}">
                <a16:creationId xmlns:a16="http://schemas.microsoft.com/office/drawing/2014/main" id="{94C72A25-AAF6-430B-BB5F-EA935E23C01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9709" y="4450024"/>
            <a:ext cx="3322168" cy="2262992"/>
          </a:xfrm>
          <a:prstGeom prst="rect">
            <a:avLst/>
          </a:prstGeom>
        </p:spPr>
      </p:pic>
    </p:spTree>
    <p:extLst>
      <p:ext uri="{BB962C8B-B14F-4D97-AF65-F5344CB8AC3E}">
        <p14:creationId xmlns:p14="http://schemas.microsoft.com/office/powerpoint/2010/main" val="1984426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FBE7CC-0862-4CA1-A82F-92E9AC5A7490}"/>
              </a:ext>
            </a:extLst>
          </p:cNvPr>
          <p:cNvSpPr>
            <a:spLocks noGrp="1"/>
          </p:cNvSpPr>
          <p:nvPr>
            <p:ph type="title"/>
          </p:nvPr>
        </p:nvSpPr>
        <p:spPr/>
        <p:txBody>
          <a:bodyPr/>
          <a:lstStyle/>
          <a:p>
            <a:r>
              <a:rPr lang="de-DE" dirty="0"/>
              <a:t>2000-2011</a:t>
            </a:r>
          </a:p>
        </p:txBody>
      </p:sp>
      <p:pic>
        <p:nvPicPr>
          <p:cNvPr id="9" name="Grafik 8">
            <a:extLst>
              <a:ext uri="{FF2B5EF4-FFF2-40B4-BE49-F238E27FC236}">
                <a16:creationId xmlns:a16="http://schemas.microsoft.com/office/drawing/2014/main" id="{A0A73912-792A-435A-B9E4-38F5D8E2C790}"/>
              </a:ext>
            </a:extLst>
          </p:cNvPr>
          <p:cNvPicPr>
            <a:picLocks noChangeAspect="1"/>
          </p:cNvPicPr>
          <p:nvPr/>
        </p:nvPicPr>
        <p:blipFill rotWithShape="1">
          <a:blip r:embed="rId3">
            <a:extLst>
              <a:ext uri="{28A0092B-C50C-407E-A947-70E740481C1C}">
                <a14:useLocalDpi xmlns:a14="http://schemas.microsoft.com/office/drawing/2010/main" val="0"/>
              </a:ext>
            </a:extLst>
          </a:blip>
          <a:srcRect l="26848" t="25940" r="28153" b="27143"/>
          <a:stretch/>
        </p:blipFill>
        <p:spPr>
          <a:xfrm rot="21119635">
            <a:off x="8633631" y="3831003"/>
            <a:ext cx="3403600" cy="2661452"/>
          </a:xfrm>
          <a:prstGeom prst="rect">
            <a:avLst/>
          </a:prstGeom>
        </p:spPr>
      </p:pic>
      <p:pic>
        <p:nvPicPr>
          <p:cNvPr id="11" name="Grafik 10">
            <a:extLst>
              <a:ext uri="{FF2B5EF4-FFF2-40B4-BE49-F238E27FC236}">
                <a16:creationId xmlns:a16="http://schemas.microsoft.com/office/drawing/2014/main" id="{DD271E4B-1924-4FDB-A5F3-D796E1211BA1}"/>
              </a:ext>
            </a:extLst>
          </p:cNvPr>
          <p:cNvPicPr>
            <a:picLocks noChangeAspect="1"/>
          </p:cNvPicPr>
          <p:nvPr/>
        </p:nvPicPr>
        <p:blipFill rotWithShape="1">
          <a:blip r:embed="rId4">
            <a:extLst>
              <a:ext uri="{28A0092B-C50C-407E-A947-70E740481C1C}">
                <a14:useLocalDpi xmlns:a14="http://schemas.microsoft.com/office/drawing/2010/main" val="0"/>
              </a:ext>
            </a:extLst>
          </a:blip>
          <a:srcRect l="15486" r="12994"/>
          <a:stretch/>
        </p:blipFill>
        <p:spPr>
          <a:xfrm rot="21299564">
            <a:off x="-322776" y="1914434"/>
            <a:ext cx="4196867" cy="4401015"/>
          </a:xfrm>
          <a:prstGeom prst="rect">
            <a:avLst/>
          </a:prstGeom>
        </p:spPr>
      </p:pic>
      <p:pic>
        <p:nvPicPr>
          <p:cNvPr id="19" name="Grafik 18">
            <a:extLst>
              <a:ext uri="{FF2B5EF4-FFF2-40B4-BE49-F238E27FC236}">
                <a16:creationId xmlns:a16="http://schemas.microsoft.com/office/drawing/2014/main" id="{0C5E1AFB-0D62-4328-887D-2CD12D23BD83}"/>
              </a:ext>
            </a:extLst>
          </p:cNvPr>
          <p:cNvPicPr>
            <a:picLocks noChangeAspect="1"/>
          </p:cNvPicPr>
          <p:nvPr/>
        </p:nvPicPr>
        <p:blipFill rotWithShape="1">
          <a:blip r:embed="rId5">
            <a:extLst>
              <a:ext uri="{28A0092B-C50C-407E-A947-70E740481C1C}">
                <a14:useLocalDpi xmlns:a14="http://schemas.microsoft.com/office/drawing/2010/main" val="0"/>
              </a:ext>
            </a:extLst>
          </a:blip>
          <a:srcRect l="22044" t="5709" r="3513"/>
          <a:stretch/>
        </p:blipFill>
        <p:spPr>
          <a:xfrm rot="15907825">
            <a:off x="4225148" y="-144642"/>
            <a:ext cx="2894790" cy="4888808"/>
          </a:xfrm>
          <a:prstGeom prst="rect">
            <a:avLst/>
          </a:prstGeom>
        </p:spPr>
      </p:pic>
      <p:pic>
        <p:nvPicPr>
          <p:cNvPr id="17" name="Grafik 16">
            <a:extLst>
              <a:ext uri="{FF2B5EF4-FFF2-40B4-BE49-F238E27FC236}">
                <a16:creationId xmlns:a16="http://schemas.microsoft.com/office/drawing/2014/main" id="{BC9D0A9B-EE6C-4C23-8FE0-6FBBF67152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85218">
            <a:off x="7826281" y="479823"/>
            <a:ext cx="4166632" cy="3124974"/>
          </a:xfrm>
          <a:prstGeom prst="rect">
            <a:avLst/>
          </a:prstGeom>
        </p:spPr>
      </p:pic>
      <p:pic>
        <p:nvPicPr>
          <p:cNvPr id="15" name="Grafik 14">
            <a:extLst>
              <a:ext uri="{FF2B5EF4-FFF2-40B4-BE49-F238E27FC236}">
                <a16:creationId xmlns:a16="http://schemas.microsoft.com/office/drawing/2014/main" id="{A6325D1A-EFB9-4D34-AAA4-257ADFD65784}"/>
              </a:ext>
            </a:extLst>
          </p:cNvPr>
          <p:cNvPicPr>
            <a:picLocks noChangeAspect="1"/>
          </p:cNvPicPr>
          <p:nvPr/>
        </p:nvPicPr>
        <p:blipFill rotWithShape="1">
          <a:blip r:embed="rId7">
            <a:extLst>
              <a:ext uri="{28A0092B-C50C-407E-A947-70E740481C1C}">
                <a14:useLocalDpi xmlns:a14="http://schemas.microsoft.com/office/drawing/2010/main" val="0"/>
              </a:ext>
            </a:extLst>
          </a:blip>
          <a:srcRect t="3629" b="9339"/>
          <a:stretch/>
        </p:blipFill>
        <p:spPr>
          <a:xfrm>
            <a:off x="3784554" y="3520651"/>
            <a:ext cx="4552775" cy="2971804"/>
          </a:xfrm>
          <a:prstGeom prst="rect">
            <a:avLst/>
          </a:prstGeom>
        </p:spPr>
      </p:pic>
    </p:spTree>
    <p:extLst>
      <p:ext uri="{BB962C8B-B14F-4D97-AF65-F5344CB8AC3E}">
        <p14:creationId xmlns:p14="http://schemas.microsoft.com/office/powerpoint/2010/main" val="657327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FBE7CC-0862-4CA1-A82F-92E9AC5A7490}"/>
              </a:ext>
            </a:extLst>
          </p:cNvPr>
          <p:cNvSpPr>
            <a:spLocks noGrp="1"/>
          </p:cNvSpPr>
          <p:nvPr>
            <p:ph type="title"/>
          </p:nvPr>
        </p:nvSpPr>
        <p:spPr/>
        <p:txBody>
          <a:bodyPr/>
          <a:lstStyle/>
          <a:p>
            <a:r>
              <a:rPr lang="de-DE" dirty="0"/>
              <a:t>2012+2013</a:t>
            </a:r>
          </a:p>
        </p:txBody>
      </p:sp>
      <p:pic>
        <p:nvPicPr>
          <p:cNvPr id="7" name="Grafik 6">
            <a:extLst>
              <a:ext uri="{FF2B5EF4-FFF2-40B4-BE49-F238E27FC236}">
                <a16:creationId xmlns:a16="http://schemas.microsoft.com/office/drawing/2014/main" id="{A5443924-61C8-42F7-9ACB-EBEA8E38B433}"/>
              </a:ext>
            </a:extLst>
          </p:cNvPr>
          <p:cNvPicPr>
            <a:picLocks noChangeAspect="1"/>
          </p:cNvPicPr>
          <p:nvPr/>
        </p:nvPicPr>
        <p:blipFill rotWithShape="1">
          <a:blip r:embed="rId3">
            <a:extLst>
              <a:ext uri="{28A0092B-C50C-407E-A947-70E740481C1C}">
                <a14:useLocalDpi xmlns:a14="http://schemas.microsoft.com/office/drawing/2010/main" val="0"/>
              </a:ext>
            </a:extLst>
          </a:blip>
          <a:srcRect t="15655"/>
          <a:stretch/>
        </p:blipFill>
        <p:spPr>
          <a:xfrm rot="21120615">
            <a:off x="314241" y="3885916"/>
            <a:ext cx="3962399" cy="2506584"/>
          </a:xfrm>
          <a:prstGeom prst="rect">
            <a:avLst/>
          </a:prstGeom>
        </p:spPr>
      </p:pic>
      <p:pic>
        <p:nvPicPr>
          <p:cNvPr id="5" name="Inhaltsplatzhalter 4">
            <a:extLst>
              <a:ext uri="{FF2B5EF4-FFF2-40B4-BE49-F238E27FC236}">
                <a16:creationId xmlns:a16="http://schemas.microsoft.com/office/drawing/2014/main" id="{A205CFF1-0D8B-4B5D-A465-8F28A0A3017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12431"/>
          <a:stretch/>
        </p:blipFill>
        <p:spPr>
          <a:xfrm rot="413984">
            <a:off x="296781" y="1422902"/>
            <a:ext cx="3838048" cy="2520701"/>
          </a:xfrm>
        </p:spPr>
      </p:pic>
      <p:pic>
        <p:nvPicPr>
          <p:cNvPr id="8" name="Inhaltsplatzhalter 4">
            <a:extLst>
              <a:ext uri="{FF2B5EF4-FFF2-40B4-BE49-F238E27FC236}">
                <a16:creationId xmlns:a16="http://schemas.microsoft.com/office/drawing/2014/main" id="{E8EA5830-2E96-4480-93AB-4FAE74AAA542}"/>
              </a:ext>
            </a:extLst>
          </p:cNvPr>
          <p:cNvPicPr>
            <a:picLocks noChangeAspect="1"/>
          </p:cNvPicPr>
          <p:nvPr/>
        </p:nvPicPr>
        <p:blipFill rotWithShape="1">
          <a:blip r:embed="rId5">
            <a:extLst>
              <a:ext uri="{28A0092B-C50C-407E-A947-70E740481C1C}">
                <a14:useLocalDpi xmlns:a14="http://schemas.microsoft.com/office/drawing/2010/main" val="0"/>
              </a:ext>
            </a:extLst>
          </a:blip>
          <a:srcRect l="2592" t="6964" b="3683"/>
          <a:stretch/>
        </p:blipFill>
        <p:spPr>
          <a:xfrm>
            <a:off x="4027486" y="1013504"/>
            <a:ext cx="4508622" cy="5514392"/>
          </a:xfrm>
          <a:prstGeom prst="rect">
            <a:avLst/>
          </a:prstGeom>
          <a:effectLst>
            <a:outerShdw blurRad="50800" dir="14400000">
              <a:srgbClr val="000000">
                <a:alpha val="40000"/>
              </a:srgbClr>
            </a:outerShdw>
          </a:effectLst>
        </p:spPr>
      </p:pic>
      <p:pic>
        <p:nvPicPr>
          <p:cNvPr id="10" name="Grafik 9">
            <a:extLst>
              <a:ext uri="{FF2B5EF4-FFF2-40B4-BE49-F238E27FC236}">
                <a16:creationId xmlns:a16="http://schemas.microsoft.com/office/drawing/2014/main" id="{97B619D1-0C8E-4CFB-B103-CFD7E895AB7E}"/>
              </a:ext>
            </a:extLst>
          </p:cNvPr>
          <p:cNvPicPr>
            <a:picLocks noChangeAspect="1"/>
          </p:cNvPicPr>
          <p:nvPr/>
        </p:nvPicPr>
        <p:blipFill rotWithShape="1">
          <a:blip r:embed="rId6">
            <a:extLst>
              <a:ext uri="{28A0092B-C50C-407E-A947-70E740481C1C}">
                <a14:useLocalDpi xmlns:a14="http://schemas.microsoft.com/office/drawing/2010/main" val="0"/>
              </a:ext>
            </a:extLst>
          </a:blip>
          <a:srcRect t="6486" b="10370"/>
          <a:stretch/>
        </p:blipFill>
        <p:spPr>
          <a:xfrm rot="522895">
            <a:off x="8298800" y="967791"/>
            <a:ext cx="3815972" cy="2379554"/>
          </a:xfrm>
          <a:prstGeom prst="rect">
            <a:avLst/>
          </a:prstGeom>
        </p:spPr>
      </p:pic>
      <p:pic>
        <p:nvPicPr>
          <p:cNvPr id="9" name="Grafik 8">
            <a:extLst>
              <a:ext uri="{FF2B5EF4-FFF2-40B4-BE49-F238E27FC236}">
                <a16:creationId xmlns:a16="http://schemas.microsoft.com/office/drawing/2014/main" id="{CD0B755C-BF64-4636-B843-FE9D38448DE4}"/>
              </a:ext>
            </a:extLst>
          </p:cNvPr>
          <p:cNvPicPr>
            <a:picLocks noChangeAspect="1"/>
          </p:cNvPicPr>
          <p:nvPr/>
        </p:nvPicPr>
        <p:blipFill rotWithShape="1">
          <a:blip r:embed="rId7">
            <a:extLst>
              <a:ext uri="{28A0092B-C50C-407E-A947-70E740481C1C}">
                <a14:useLocalDpi xmlns:a14="http://schemas.microsoft.com/office/drawing/2010/main" val="0"/>
              </a:ext>
            </a:extLst>
          </a:blip>
          <a:srcRect t="4951" b="7939"/>
          <a:stretch/>
        </p:blipFill>
        <p:spPr>
          <a:xfrm rot="15932782">
            <a:off x="8748833" y="3237741"/>
            <a:ext cx="3080297" cy="3577647"/>
          </a:xfrm>
          <a:prstGeom prst="rect">
            <a:avLst/>
          </a:prstGeom>
        </p:spPr>
      </p:pic>
    </p:spTree>
    <p:extLst>
      <p:ext uri="{BB962C8B-B14F-4D97-AF65-F5344CB8AC3E}">
        <p14:creationId xmlns:p14="http://schemas.microsoft.com/office/powerpoint/2010/main" val="1086321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2014 - Tiersegnung</a:t>
            </a:r>
          </a:p>
        </p:txBody>
      </p:sp>
      <p:pic>
        <p:nvPicPr>
          <p:cNvPr id="9" name="Inhaltsplatzhalter 8">
            <a:extLst>
              <a:ext uri="{FF2B5EF4-FFF2-40B4-BE49-F238E27FC236}">
                <a16:creationId xmlns:a16="http://schemas.microsoft.com/office/drawing/2014/main" id="{29BDEF97-5C5B-4F2E-89BE-2E823241EF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00096" y="2186541"/>
            <a:ext cx="4175570" cy="2348758"/>
          </a:xfrm>
        </p:spPr>
      </p:pic>
      <p:pic>
        <p:nvPicPr>
          <p:cNvPr id="13" name="Grafik 12">
            <a:extLst>
              <a:ext uri="{FF2B5EF4-FFF2-40B4-BE49-F238E27FC236}">
                <a16:creationId xmlns:a16="http://schemas.microsoft.com/office/drawing/2014/main" id="{04E4217E-B785-4C92-A86B-4CCA14DF7022}"/>
              </a:ext>
            </a:extLst>
          </p:cNvPr>
          <p:cNvPicPr>
            <a:picLocks noChangeAspect="1"/>
          </p:cNvPicPr>
          <p:nvPr/>
        </p:nvPicPr>
        <p:blipFill rotWithShape="1">
          <a:blip r:embed="rId4">
            <a:extLst>
              <a:ext uri="{28A0092B-C50C-407E-A947-70E740481C1C}">
                <a14:useLocalDpi xmlns:a14="http://schemas.microsoft.com/office/drawing/2010/main" val="0"/>
              </a:ext>
            </a:extLst>
          </a:blip>
          <a:srcRect t="7542" b="12009"/>
          <a:stretch/>
        </p:blipFill>
        <p:spPr>
          <a:xfrm rot="470602">
            <a:off x="9048903" y="2626449"/>
            <a:ext cx="2642538" cy="3779370"/>
          </a:xfrm>
          <a:prstGeom prst="rect">
            <a:avLst/>
          </a:prstGeom>
        </p:spPr>
      </p:pic>
      <p:pic>
        <p:nvPicPr>
          <p:cNvPr id="17" name="Grafik 16">
            <a:extLst>
              <a:ext uri="{FF2B5EF4-FFF2-40B4-BE49-F238E27FC236}">
                <a16:creationId xmlns:a16="http://schemas.microsoft.com/office/drawing/2014/main" id="{6ADD7511-F7B9-48A2-B972-179FBAAA827D}"/>
              </a:ext>
            </a:extLst>
          </p:cNvPr>
          <p:cNvPicPr>
            <a:picLocks noChangeAspect="1"/>
          </p:cNvPicPr>
          <p:nvPr/>
        </p:nvPicPr>
        <p:blipFill rotWithShape="1">
          <a:blip r:embed="rId5">
            <a:extLst>
              <a:ext uri="{28A0092B-C50C-407E-A947-70E740481C1C}">
                <a14:useLocalDpi xmlns:a14="http://schemas.microsoft.com/office/drawing/2010/main" val="0"/>
              </a:ext>
            </a:extLst>
          </a:blip>
          <a:srcRect l="2399" t="17431" r="1786" b="17944"/>
          <a:stretch/>
        </p:blipFill>
        <p:spPr>
          <a:xfrm rot="265541">
            <a:off x="6689295" y="466909"/>
            <a:ext cx="5179566" cy="1965075"/>
          </a:xfrm>
          <a:prstGeom prst="rect">
            <a:avLst/>
          </a:prstGeom>
        </p:spPr>
      </p:pic>
      <p:pic>
        <p:nvPicPr>
          <p:cNvPr id="19" name="Grafik 18">
            <a:extLst>
              <a:ext uri="{FF2B5EF4-FFF2-40B4-BE49-F238E27FC236}">
                <a16:creationId xmlns:a16="http://schemas.microsoft.com/office/drawing/2014/main" id="{B2545B3E-924B-4232-AF7C-5CFF3A1140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71251">
            <a:off x="590568" y="1542774"/>
            <a:ext cx="3688215" cy="2074621"/>
          </a:xfrm>
          <a:prstGeom prst="rect">
            <a:avLst/>
          </a:prstGeom>
        </p:spPr>
      </p:pic>
      <p:pic>
        <p:nvPicPr>
          <p:cNvPr id="21" name="Grafik 20">
            <a:extLst>
              <a:ext uri="{FF2B5EF4-FFF2-40B4-BE49-F238E27FC236}">
                <a16:creationId xmlns:a16="http://schemas.microsoft.com/office/drawing/2014/main" id="{FC420896-A004-4FB5-B624-627154E5BBED}"/>
              </a:ext>
            </a:extLst>
          </p:cNvPr>
          <p:cNvPicPr>
            <a:picLocks noChangeAspect="1"/>
          </p:cNvPicPr>
          <p:nvPr/>
        </p:nvPicPr>
        <p:blipFill rotWithShape="1">
          <a:blip r:embed="rId7">
            <a:extLst>
              <a:ext uri="{28A0092B-C50C-407E-A947-70E740481C1C}">
                <a14:useLocalDpi xmlns:a14="http://schemas.microsoft.com/office/drawing/2010/main" val="0"/>
              </a:ext>
            </a:extLst>
          </a:blip>
          <a:srcRect t="16136" b="10724"/>
          <a:stretch/>
        </p:blipFill>
        <p:spPr>
          <a:xfrm>
            <a:off x="3723920" y="4229102"/>
            <a:ext cx="5405765" cy="2223978"/>
          </a:xfrm>
          <a:prstGeom prst="rect">
            <a:avLst/>
          </a:prstGeom>
        </p:spPr>
      </p:pic>
      <p:pic>
        <p:nvPicPr>
          <p:cNvPr id="11" name="Grafik 10">
            <a:extLst>
              <a:ext uri="{FF2B5EF4-FFF2-40B4-BE49-F238E27FC236}">
                <a16:creationId xmlns:a16="http://schemas.microsoft.com/office/drawing/2014/main" id="{9E178401-457D-43AA-A3AE-A77A220ED3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361029">
            <a:off x="498773" y="3364450"/>
            <a:ext cx="2776243" cy="3257673"/>
          </a:xfrm>
          <a:prstGeom prst="rect">
            <a:avLst/>
          </a:prstGeom>
        </p:spPr>
      </p:pic>
    </p:spTree>
    <p:extLst>
      <p:ext uri="{BB962C8B-B14F-4D97-AF65-F5344CB8AC3E}">
        <p14:creationId xmlns:p14="http://schemas.microsoft.com/office/powerpoint/2010/main" val="497198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2014</a:t>
            </a:r>
          </a:p>
        </p:txBody>
      </p:sp>
      <p:pic>
        <p:nvPicPr>
          <p:cNvPr id="23" name="Grafik 22">
            <a:extLst>
              <a:ext uri="{FF2B5EF4-FFF2-40B4-BE49-F238E27FC236}">
                <a16:creationId xmlns:a16="http://schemas.microsoft.com/office/drawing/2014/main" id="{89A88632-939B-4605-8FE5-FB5BAB506588}"/>
              </a:ext>
            </a:extLst>
          </p:cNvPr>
          <p:cNvPicPr>
            <a:picLocks noChangeAspect="1"/>
          </p:cNvPicPr>
          <p:nvPr/>
        </p:nvPicPr>
        <p:blipFill rotWithShape="1">
          <a:blip r:embed="rId3">
            <a:extLst>
              <a:ext uri="{28A0092B-C50C-407E-A947-70E740481C1C}">
                <a14:useLocalDpi xmlns:a14="http://schemas.microsoft.com/office/drawing/2010/main" val="0"/>
              </a:ext>
            </a:extLst>
          </a:blip>
          <a:srcRect b="21077"/>
          <a:stretch/>
        </p:blipFill>
        <p:spPr>
          <a:xfrm>
            <a:off x="6477638" y="4076700"/>
            <a:ext cx="5473466" cy="2429877"/>
          </a:xfrm>
          <a:prstGeom prst="rect">
            <a:avLst/>
          </a:prstGeom>
        </p:spPr>
      </p:pic>
      <p:pic>
        <p:nvPicPr>
          <p:cNvPr id="27" name="Grafik 26">
            <a:extLst>
              <a:ext uri="{FF2B5EF4-FFF2-40B4-BE49-F238E27FC236}">
                <a16:creationId xmlns:a16="http://schemas.microsoft.com/office/drawing/2014/main" id="{20D0999C-7E70-46A2-AEB5-9D48DF9D8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8204" y="701795"/>
            <a:ext cx="4422900" cy="3040744"/>
          </a:xfrm>
          <a:prstGeom prst="rect">
            <a:avLst/>
          </a:prstGeom>
        </p:spPr>
      </p:pic>
      <p:pic>
        <p:nvPicPr>
          <p:cNvPr id="29" name="Grafik 28">
            <a:extLst>
              <a:ext uri="{FF2B5EF4-FFF2-40B4-BE49-F238E27FC236}">
                <a16:creationId xmlns:a16="http://schemas.microsoft.com/office/drawing/2014/main" id="{F733807D-66CD-4EB5-90BD-62A823BFFF5E}"/>
              </a:ext>
            </a:extLst>
          </p:cNvPr>
          <p:cNvPicPr>
            <a:picLocks noChangeAspect="1"/>
          </p:cNvPicPr>
          <p:nvPr/>
        </p:nvPicPr>
        <p:blipFill rotWithShape="1">
          <a:blip r:embed="rId5">
            <a:extLst>
              <a:ext uri="{28A0092B-C50C-407E-A947-70E740481C1C}">
                <a14:useLocalDpi xmlns:a14="http://schemas.microsoft.com/office/drawing/2010/main" val="0"/>
              </a:ext>
            </a:extLst>
          </a:blip>
          <a:srcRect b="36905"/>
          <a:stretch/>
        </p:blipFill>
        <p:spPr>
          <a:xfrm rot="217096">
            <a:off x="1021558" y="4593069"/>
            <a:ext cx="4772892" cy="2258601"/>
          </a:xfrm>
          <a:prstGeom prst="rect">
            <a:avLst/>
          </a:prstGeom>
        </p:spPr>
      </p:pic>
      <p:pic>
        <p:nvPicPr>
          <p:cNvPr id="31" name="Grafik 30">
            <a:extLst>
              <a:ext uri="{FF2B5EF4-FFF2-40B4-BE49-F238E27FC236}">
                <a16:creationId xmlns:a16="http://schemas.microsoft.com/office/drawing/2014/main" id="{27F9D008-AA67-46C9-B58C-FA9F9AA72ED7}"/>
              </a:ext>
            </a:extLst>
          </p:cNvPr>
          <p:cNvPicPr>
            <a:picLocks noChangeAspect="1"/>
          </p:cNvPicPr>
          <p:nvPr/>
        </p:nvPicPr>
        <p:blipFill rotWithShape="1">
          <a:blip r:embed="rId6">
            <a:extLst>
              <a:ext uri="{28A0092B-C50C-407E-A947-70E740481C1C}">
                <a14:useLocalDpi xmlns:a14="http://schemas.microsoft.com/office/drawing/2010/main" val="0"/>
              </a:ext>
            </a:extLst>
          </a:blip>
          <a:srcRect t="25296" b="19403"/>
          <a:stretch/>
        </p:blipFill>
        <p:spPr>
          <a:xfrm rot="21084960">
            <a:off x="278514" y="1054785"/>
            <a:ext cx="4881847" cy="2024800"/>
          </a:xfrm>
          <a:prstGeom prst="rect">
            <a:avLst/>
          </a:prstGeom>
        </p:spPr>
      </p:pic>
      <p:pic>
        <p:nvPicPr>
          <p:cNvPr id="33" name="Grafik 32">
            <a:extLst>
              <a:ext uri="{FF2B5EF4-FFF2-40B4-BE49-F238E27FC236}">
                <a16:creationId xmlns:a16="http://schemas.microsoft.com/office/drawing/2014/main" id="{946C4334-AEA3-4A2C-98DF-1106612D9E23}"/>
              </a:ext>
            </a:extLst>
          </p:cNvPr>
          <p:cNvPicPr>
            <a:picLocks noChangeAspect="1"/>
          </p:cNvPicPr>
          <p:nvPr/>
        </p:nvPicPr>
        <p:blipFill rotWithShape="1">
          <a:blip r:embed="rId7">
            <a:extLst>
              <a:ext uri="{28A0092B-C50C-407E-A947-70E740481C1C}">
                <a14:useLocalDpi xmlns:a14="http://schemas.microsoft.com/office/drawing/2010/main" val="0"/>
              </a:ext>
            </a:extLst>
          </a:blip>
          <a:srcRect t="4508" b="32397"/>
          <a:stretch/>
        </p:blipFill>
        <p:spPr>
          <a:xfrm>
            <a:off x="2170371" y="2571292"/>
            <a:ext cx="4386130" cy="2075579"/>
          </a:xfrm>
          <a:prstGeom prst="rect">
            <a:avLst/>
          </a:prstGeom>
        </p:spPr>
      </p:pic>
      <p:pic>
        <p:nvPicPr>
          <p:cNvPr id="1028" name="Picture 4" descr="Facebook Logo - Kostenlose Vektoren und PSD zum Download">
            <a:extLst>
              <a:ext uri="{FF2B5EF4-FFF2-40B4-BE49-F238E27FC236}">
                <a16:creationId xmlns:a16="http://schemas.microsoft.com/office/drawing/2014/main" id="{D90BF2BF-E36B-4F07-9AFC-61B2DCF911F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652" t="11633" r="11565" b="12280"/>
          <a:stretch/>
        </p:blipFill>
        <p:spPr bwMode="auto">
          <a:xfrm>
            <a:off x="314142" y="3522508"/>
            <a:ext cx="1401762" cy="13890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esthallen Reitturnier Frankfurt - Philipp und Chico werden Zweite am  Samstag im Championat | Ludger Beerbaum Stables">
            <a:extLst>
              <a:ext uri="{FF2B5EF4-FFF2-40B4-BE49-F238E27FC236}">
                <a16:creationId xmlns:a16="http://schemas.microsoft.com/office/drawing/2014/main" id="{47E03B25-3B71-4508-ADBE-63A0FEA2D2A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4759" t="7853" r="15000" b="9973"/>
          <a:stretch/>
        </p:blipFill>
        <p:spPr bwMode="auto">
          <a:xfrm rot="21448814">
            <a:off x="5394899" y="153822"/>
            <a:ext cx="2653652" cy="2707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062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Grafik 38">
            <a:extLst>
              <a:ext uri="{FF2B5EF4-FFF2-40B4-BE49-F238E27FC236}">
                <a16:creationId xmlns:a16="http://schemas.microsoft.com/office/drawing/2014/main" id="{AB630239-88A3-4EC6-9F96-15DA39A4EECC}"/>
              </a:ext>
            </a:extLst>
          </p:cNvPr>
          <p:cNvPicPr>
            <a:picLocks noChangeAspect="1"/>
          </p:cNvPicPr>
          <p:nvPr/>
        </p:nvPicPr>
        <p:blipFill rotWithShape="1">
          <a:blip r:embed="rId3">
            <a:extLst>
              <a:ext uri="{28A0092B-C50C-407E-A947-70E740481C1C}">
                <a14:useLocalDpi xmlns:a14="http://schemas.microsoft.com/office/drawing/2010/main" val="0"/>
              </a:ext>
            </a:extLst>
          </a:blip>
          <a:srcRect t="21842" b="37146"/>
          <a:stretch/>
        </p:blipFill>
        <p:spPr>
          <a:xfrm>
            <a:off x="806363" y="2425652"/>
            <a:ext cx="3444200" cy="2511202"/>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2015</a:t>
            </a:r>
          </a:p>
        </p:txBody>
      </p:sp>
      <p:sp>
        <p:nvSpPr>
          <p:cNvPr id="4" name="Rechteck 3">
            <a:extLst>
              <a:ext uri="{FF2B5EF4-FFF2-40B4-BE49-F238E27FC236}">
                <a16:creationId xmlns:a16="http://schemas.microsoft.com/office/drawing/2014/main" id="{82A22BAE-8CBE-48D0-A4FC-59BA6807D0D4}"/>
              </a:ext>
            </a:extLst>
          </p:cNvPr>
          <p:cNvSpPr/>
          <p:nvPr/>
        </p:nvSpPr>
        <p:spPr>
          <a:xfrm>
            <a:off x="4429243" y="3176296"/>
            <a:ext cx="5211940" cy="830997"/>
          </a:xfrm>
          <a:prstGeom prst="rect">
            <a:avLst/>
          </a:prstGeom>
          <a:noFill/>
        </p:spPr>
        <p:txBody>
          <a:bodyPr wrap="none" lIns="91440" tIns="45720" rIns="91440" bIns="45720">
            <a:spAutoFit/>
          </a:bodyPr>
          <a:lstStyle/>
          <a:p>
            <a:pPr algn="ctr"/>
            <a:r>
              <a:rPr lang="de-DE" sz="4800" b="1" dirty="0">
                <a:ln w="10160">
                  <a:solidFill>
                    <a:schemeClr val="bg2">
                      <a:lumMod val="75000"/>
                    </a:schemeClr>
                  </a:solidFill>
                  <a:prstDash val="solid"/>
                </a:ln>
                <a:solidFill>
                  <a:srgbClr val="FFFFFF"/>
                </a:solidFill>
                <a:effectLst>
                  <a:outerShdw blurRad="38100" dist="22860" dir="5400000" algn="tl" rotWithShape="0">
                    <a:srgbClr val="000000">
                      <a:alpha val="30000"/>
                    </a:srgbClr>
                  </a:outerShdw>
                </a:effectLst>
              </a:rPr>
              <a:t>www.ruf-flieden.de</a:t>
            </a:r>
            <a:endParaRPr lang="de-DE" sz="4800" b="1" cap="none" spc="0" dirty="0">
              <a:ln w="10160">
                <a:solidFill>
                  <a:schemeClr val="bg2">
                    <a:lumMod val="75000"/>
                  </a:schemeClr>
                </a:solidFill>
                <a:prstDash val="solid"/>
              </a:ln>
              <a:solidFill>
                <a:srgbClr val="FFFFFF"/>
              </a:solidFill>
              <a:effectLst>
                <a:outerShdw blurRad="38100" dist="22860" dir="5400000" algn="tl" rotWithShape="0">
                  <a:srgbClr val="000000">
                    <a:alpha val="30000"/>
                  </a:srgbClr>
                </a:outerShdw>
              </a:effectLst>
            </a:endParaRPr>
          </a:p>
        </p:txBody>
      </p:sp>
      <p:pic>
        <p:nvPicPr>
          <p:cNvPr id="15" name="Grafik 14">
            <a:extLst>
              <a:ext uri="{FF2B5EF4-FFF2-40B4-BE49-F238E27FC236}">
                <a16:creationId xmlns:a16="http://schemas.microsoft.com/office/drawing/2014/main" id="{F3F7233F-952F-4312-B01D-253B00B225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119" y="4047881"/>
            <a:ext cx="3802904" cy="2595130"/>
          </a:xfrm>
          <a:prstGeom prst="rect">
            <a:avLst/>
          </a:prstGeom>
        </p:spPr>
      </p:pic>
      <p:pic>
        <p:nvPicPr>
          <p:cNvPr id="17" name="Grafik 16">
            <a:extLst>
              <a:ext uri="{FF2B5EF4-FFF2-40B4-BE49-F238E27FC236}">
                <a16:creationId xmlns:a16="http://schemas.microsoft.com/office/drawing/2014/main" id="{BD9A7429-5EAD-42BC-B4FC-740409B138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874" y="4364176"/>
            <a:ext cx="3961234" cy="2229812"/>
          </a:xfrm>
          <a:prstGeom prst="rect">
            <a:avLst/>
          </a:prstGeom>
        </p:spPr>
      </p:pic>
      <p:pic>
        <p:nvPicPr>
          <p:cNvPr id="27" name="Grafik 26">
            <a:extLst>
              <a:ext uri="{FF2B5EF4-FFF2-40B4-BE49-F238E27FC236}">
                <a16:creationId xmlns:a16="http://schemas.microsoft.com/office/drawing/2014/main" id="{E14EC810-C794-4CC9-873A-A602E95ED4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16927">
            <a:off x="8332669" y="633058"/>
            <a:ext cx="3862553" cy="2172686"/>
          </a:xfrm>
          <a:prstGeom prst="rect">
            <a:avLst/>
          </a:prstGeom>
        </p:spPr>
      </p:pic>
      <p:pic>
        <p:nvPicPr>
          <p:cNvPr id="45" name="Grafik 44">
            <a:extLst>
              <a:ext uri="{FF2B5EF4-FFF2-40B4-BE49-F238E27FC236}">
                <a16:creationId xmlns:a16="http://schemas.microsoft.com/office/drawing/2014/main" id="{B5AAE721-5399-436B-92C4-DAC946C4E51B}"/>
              </a:ext>
            </a:extLst>
          </p:cNvPr>
          <p:cNvPicPr>
            <a:picLocks noChangeAspect="1"/>
          </p:cNvPicPr>
          <p:nvPr/>
        </p:nvPicPr>
        <p:blipFill rotWithShape="1">
          <a:blip r:embed="rId7">
            <a:extLst>
              <a:ext uri="{28A0092B-C50C-407E-A947-70E740481C1C}">
                <a14:useLocalDpi xmlns:a14="http://schemas.microsoft.com/office/drawing/2010/main" val="0"/>
              </a:ext>
            </a:extLst>
          </a:blip>
          <a:srcRect b="27595"/>
          <a:stretch/>
        </p:blipFill>
        <p:spPr>
          <a:xfrm rot="21000793">
            <a:off x="310424" y="1263336"/>
            <a:ext cx="3897762" cy="1587461"/>
          </a:xfrm>
          <a:prstGeom prst="rect">
            <a:avLst/>
          </a:prstGeom>
        </p:spPr>
      </p:pic>
      <p:pic>
        <p:nvPicPr>
          <p:cNvPr id="47" name="Grafik 46">
            <a:extLst>
              <a:ext uri="{FF2B5EF4-FFF2-40B4-BE49-F238E27FC236}">
                <a16:creationId xmlns:a16="http://schemas.microsoft.com/office/drawing/2014/main" id="{ED0AD9B0-4BCF-43A7-BC22-37A456CD90CF}"/>
              </a:ext>
            </a:extLst>
          </p:cNvPr>
          <p:cNvPicPr>
            <a:picLocks noChangeAspect="1"/>
          </p:cNvPicPr>
          <p:nvPr/>
        </p:nvPicPr>
        <p:blipFill rotWithShape="1">
          <a:blip r:embed="rId8">
            <a:extLst>
              <a:ext uri="{28A0092B-C50C-407E-A947-70E740481C1C}">
                <a14:useLocalDpi xmlns:a14="http://schemas.microsoft.com/office/drawing/2010/main" val="0"/>
              </a:ext>
            </a:extLst>
          </a:blip>
          <a:srcRect l="6163" r="19334" b="15787"/>
          <a:stretch/>
        </p:blipFill>
        <p:spPr>
          <a:xfrm>
            <a:off x="4811156" y="905348"/>
            <a:ext cx="3388398" cy="2154373"/>
          </a:xfrm>
          <a:prstGeom prst="rect">
            <a:avLst/>
          </a:prstGeom>
        </p:spPr>
      </p:pic>
      <p:pic>
        <p:nvPicPr>
          <p:cNvPr id="13" name="Inhaltsplatzhalter 12">
            <a:extLst>
              <a:ext uri="{FF2B5EF4-FFF2-40B4-BE49-F238E27FC236}">
                <a16:creationId xmlns:a16="http://schemas.microsoft.com/office/drawing/2014/main" id="{2007E014-CC0F-4267-A7F2-338DF02EEBA2}"/>
              </a:ext>
            </a:extLst>
          </p:cNvPr>
          <p:cNvPicPr>
            <a:picLocks noGrp="1" noChangeAspect="1"/>
          </p:cNvPicPr>
          <p:nvPr>
            <p:ph idx="1"/>
          </p:nvPr>
        </p:nvPicPr>
        <p:blipFill>
          <a:blip r:embed="rId9">
            <a:extLst>
              <a:ext uri="{28A0092B-C50C-407E-A947-70E740481C1C}">
                <a14:useLocalDpi xmlns:a14="http://schemas.microsoft.com/office/drawing/2010/main" val="0"/>
              </a:ext>
            </a:extLst>
          </a:blip>
          <a:stretch>
            <a:fillRect/>
          </a:stretch>
        </p:blipFill>
        <p:spPr>
          <a:xfrm rot="417571">
            <a:off x="7153238" y="4451096"/>
            <a:ext cx="3224320" cy="2144173"/>
          </a:xfrm>
        </p:spPr>
      </p:pic>
      <p:pic>
        <p:nvPicPr>
          <p:cNvPr id="25" name="Grafik 24">
            <a:extLst>
              <a:ext uri="{FF2B5EF4-FFF2-40B4-BE49-F238E27FC236}">
                <a16:creationId xmlns:a16="http://schemas.microsoft.com/office/drawing/2014/main" id="{BFF7AA1C-C6A5-4CA1-81A8-2D3DF92C74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311597">
            <a:off x="9845490" y="3158760"/>
            <a:ext cx="2338139" cy="3303494"/>
          </a:xfrm>
          <a:prstGeom prst="rect">
            <a:avLst/>
          </a:prstGeom>
        </p:spPr>
      </p:pic>
    </p:spTree>
    <p:extLst>
      <p:ext uri="{BB962C8B-B14F-4D97-AF65-F5344CB8AC3E}">
        <p14:creationId xmlns:p14="http://schemas.microsoft.com/office/powerpoint/2010/main" val="2685869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695C8E39-2C59-45E5-AC9D-893C081D7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67697">
            <a:off x="4508499" y="4021376"/>
            <a:ext cx="4351656" cy="2447807"/>
          </a:xfrm>
          <a:prstGeom prst="rect">
            <a:avLst/>
          </a:prstGeom>
        </p:spPr>
      </p:pic>
      <p:pic>
        <p:nvPicPr>
          <p:cNvPr id="19" name="Grafik 18">
            <a:extLst>
              <a:ext uri="{FF2B5EF4-FFF2-40B4-BE49-F238E27FC236}">
                <a16:creationId xmlns:a16="http://schemas.microsoft.com/office/drawing/2014/main" id="{DAC2AB21-05B8-40C5-8A21-F3DB3A4BDC71}"/>
              </a:ext>
            </a:extLst>
          </p:cNvPr>
          <p:cNvPicPr>
            <a:picLocks noChangeAspect="1"/>
          </p:cNvPicPr>
          <p:nvPr/>
        </p:nvPicPr>
        <p:blipFill rotWithShape="1">
          <a:blip r:embed="rId4">
            <a:extLst>
              <a:ext uri="{28A0092B-C50C-407E-A947-70E740481C1C}">
                <a14:useLocalDpi xmlns:a14="http://schemas.microsoft.com/office/drawing/2010/main" val="0"/>
              </a:ext>
            </a:extLst>
          </a:blip>
          <a:srcRect l="16855" r="10559" b="7110"/>
          <a:stretch/>
        </p:blipFill>
        <p:spPr>
          <a:xfrm rot="320124">
            <a:off x="6452835" y="884237"/>
            <a:ext cx="3063240" cy="2206902"/>
          </a:xfrm>
          <a:prstGeom prst="rect">
            <a:avLst/>
          </a:prstGeom>
        </p:spPr>
      </p:pic>
      <p:pic>
        <p:nvPicPr>
          <p:cNvPr id="5" name="Inhaltsplatzhalter 4">
            <a:extLst>
              <a:ext uri="{FF2B5EF4-FFF2-40B4-BE49-F238E27FC236}">
                <a16:creationId xmlns:a16="http://schemas.microsoft.com/office/drawing/2014/main" id="{0F39F86C-2234-4365-AC3F-C29206DBC23A}"/>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8742"/>
          <a:stretch/>
        </p:blipFill>
        <p:spPr>
          <a:xfrm>
            <a:off x="240762" y="962898"/>
            <a:ext cx="2729428" cy="2955322"/>
          </a:xfrm>
        </p:spPr>
      </p:pic>
      <p:pic>
        <p:nvPicPr>
          <p:cNvPr id="9" name="Grafik 8">
            <a:extLst>
              <a:ext uri="{FF2B5EF4-FFF2-40B4-BE49-F238E27FC236}">
                <a16:creationId xmlns:a16="http://schemas.microsoft.com/office/drawing/2014/main" id="{ED421406-A5BF-4C48-9A4B-98BA13EABA76}"/>
              </a:ext>
            </a:extLst>
          </p:cNvPr>
          <p:cNvPicPr>
            <a:picLocks noChangeAspect="1"/>
          </p:cNvPicPr>
          <p:nvPr/>
        </p:nvPicPr>
        <p:blipFill rotWithShape="1">
          <a:blip r:embed="rId6">
            <a:extLst>
              <a:ext uri="{28A0092B-C50C-407E-A947-70E740481C1C}">
                <a14:useLocalDpi xmlns:a14="http://schemas.microsoft.com/office/drawing/2010/main" val="0"/>
              </a:ext>
            </a:extLst>
          </a:blip>
          <a:srcRect t="31681" b="22791"/>
          <a:stretch/>
        </p:blipFill>
        <p:spPr>
          <a:xfrm rot="413786">
            <a:off x="32580" y="3317290"/>
            <a:ext cx="5145907" cy="1757101"/>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2016</a:t>
            </a:r>
          </a:p>
        </p:txBody>
      </p:sp>
      <p:pic>
        <p:nvPicPr>
          <p:cNvPr id="7" name="Grafik 6">
            <a:extLst>
              <a:ext uri="{FF2B5EF4-FFF2-40B4-BE49-F238E27FC236}">
                <a16:creationId xmlns:a16="http://schemas.microsoft.com/office/drawing/2014/main" id="{3CC2AD8C-8D07-4389-898C-E19B03B93527}"/>
              </a:ext>
            </a:extLst>
          </p:cNvPr>
          <p:cNvPicPr>
            <a:picLocks noChangeAspect="1"/>
          </p:cNvPicPr>
          <p:nvPr/>
        </p:nvPicPr>
        <p:blipFill rotWithShape="1">
          <a:blip r:embed="rId7">
            <a:extLst>
              <a:ext uri="{28A0092B-C50C-407E-A947-70E740481C1C}">
                <a14:useLocalDpi xmlns:a14="http://schemas.microsoft.com/office/drawing/2010/main" val="0"/>
              </a:ext>
            </a:extLst>
          </a:blip>
          <a:srcRect l="4776" t="20699" r="6178" b="16271"/>
          <a:stretch/>
        </p:blipFill>
        <p:spPr>
          <a:xfrm rot="21055166">
            <a:off x="2751347" y="986649"/>
            <a:ext cx="3995093" cy="2120878"/>
          </a:xfrm>
          <a:prstGeom prst="rect">
            <a:avLst/>
          </a:prstGeom>
        </p:spPr>
      </p:pic>
      <p:pic>
        <p:nvPicPr>
          <p:cNvPr id="11" name="Grafik 10">
            <a:extLst>
              <a:ext uri="{FF2B5EF4-FFF2-40B4-BE49-F238E27FC236}">
                <a16:creationId xmlns:a16="http://schemas.microsoft.com/office/drawing/2014/main" id="{8D8E163C-9D03-48E8-9681-229A698F615E}"/>
              </a:ext>
            </a:extLst>
          </p:cNvPr>
          <p:cNvPicPr>
            <a:picLocks noChangeAspect="1"/>
          </p:cNvPicPr>
          <p:nvPr/>
        </p:nvPicPr>
        <p:blipFill rotWithShape="1">
          <a:blip r:embed="rId8">
            <a:extLst>
              <a:ext uri="{28A0092B-C50C-407E-A947-70E740481C1C}">
                <a14:useLocalDpi xmlns:a14="http://schemas.microsoft.com/office/drawing/2010/main" val="0"/>
              </a:ext>
            </a:extLst>
          </a:blip>
          <a:srcRect b="24018"/>
          <a:stretch/>
        </p:blipFill>
        <p:spPr>
          <a:xfrm>
            <a:off x="423859" y="4620757"/>
            <a:ext cx="3744377" cy="2133786"/>
          </a:xfrm>
          <a:prstGeom prst="rect">
            <a:avLst/>
          </a:prstGeom>
        </p:spPr>
      </p:pic>
      <p:pic>
        <p:nvPicPr>
          <p:cNvPr id="15" name="Grafik 14">
            <a:extLst>
              <a:ext uri="{FF2B5EF4-FFF2-40B4-BE49-F238E27FC236}">
                <a16:creationId xmlns:a16="http://schemas.microsoft.com/office/drawing/2014/main" id="{18F434A5-EF13-46E1-A70F-B05127063C09}"/>
              </a:ext>
            </a:extLst>
          </p:cNvPr>
          <p:cNvPicPr>
            <a:picLocks noChangeAspect="1"/>
          </p:cNvPicPr>
          <p:nvPr/>
        </p:nvPicPr>
        <p:blipFill rotWithShape="1">
          <a:blip r:embed="rId9">
            <a:extLst>
              <a:ext uri="{28A0092B-C50C-407E-A947-70E740481C1C}">
                <a14:useLocalDpi xmlns:a14="http://schemas.microsoft.com/office/drawing/2010/main" val="0"/>
              </a:ext>
            </a:extLst>
          </a:blip>
          <a:srcRect l="11953" t="16557" r="16867" b="4960"/>
          <a:stretch/>
        </p:blipFill>
        <p:spPr>
          <a:xfrm rot="21341259">
            <a:off x="9143691" y="557645"/>
            <a:ext cx="2800350" cy="2315775"/>
          </a:xfrm>
          <a:prstGeom prst="rect">
            <a:avLst/>
          </a:prstGeom>
        </p:spPr>
      </p:pic>
      <p:pic>
        <p:nvPicPr>
          <p:cNvPr id="23" name="Grafik 22">
            <a:extLst>
              <a:ext uri="{FF2B5EF4-FFF2-40B4-BE49-F238E27FC236}">
                <a16:creationId xmlns:a16="http://schemas.microsoft.com/office/drawing/2014/main" id="{FA491537-984C-4CA7-900D-897C1540FF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54226" y="4120880"/>
            <a:ext cx="3263743" cy="2447807"/>
          </a:xfrm>
          <a:prstGeom prst="rect">
            <a:avLst/>
          </a:prstGeom>
        </p:spPr>
      </p:pic>
      <p:sp>
        <p:nvSpPr>
          <p:cNvPr id="25" name="Titel 1">
            <a:extLst>
              <a:ext uri="{FF2B5EF4-FFF2-40B4-BE49-F238E27FC236}">
                <a16:creationId xmlns:a16="http://schemas.microsoft.com/office/drawing/2014/main" id="{00968C3F-CDF5-4575-B366-7A4C370F4BF0}"/>
              </a:ext>
            </a:extLst>
          </p:cNvPr>
          <p:cNvSpPr txBox="1">
            <a:spLocks/>
          </p:cNvSpPr>
          <p:nvPr/>
        </p:nvSpPr>
        <p:spPr>
          <a:xfrm>
            <a:off x="4943751" y="3051002"/>
            <a:ext cx="9735862" cy="796914"/>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400" b="0" kern="1200" cap="none" spc="0">
                <a:ln w="0"/>
                <a:solidFill>
                  <a:schemeClr val="tx1"/>
                </a:solidFill>
                <a:effectLst>
                  <a:outerShdw blurRad="38100" dist="19050" dir="2700000" algn="tl" rotWithShape="0">
                    <a:schemeClr val="dk1">
                      <a:alpha val="40000"/>
                    </a:scheme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t>Neufassung der Vereinssatzung</a:t>
            </a:r>
          </a:p>
        </p:txBody>
      </p:sp>
    </p:spTree>
    <p:extLst>
      <p:ext uri="{BB962C8B-B14F-4D97-AF65-F5344CB8AC3E}">
        <p14:creationId xmlns:p14="http://schemas.microsoft.com/office/powerpoint/2010/main" val="3536304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29">
            <a:extLst>
              <a:ext uri="{FF2B5EF4-FFF2-40B4-BE49-F238E27FC236}">
                <a16:creationId xmlns:a16="http://schemas.microsoft.com/office/drawing/2014/main" id="{20FC05A5-E272-4EE4-93B5-69533E9AA054}"/>
              </a:ext>
            </a:extLst>
          </p:cNvPr>
          <p:cNvPicPr>
            <a:picLocks noChangeAspect="1"/>
          </p:cNvPicPr>
          <p:nvPr/>
        </p:nvPicPr>
        <p:blipFill rotWithShape="1">
          <a:blip r:embed="rId3">
            <a:extLst>
              <a:ext uri="{28A0092B-C50C-407E-A947-70E740481C1C}">
                <a14:useLocalDpi xmlns:a14="http://schemas.microsoft.com/office/drawing/2010/main" val="0"/>
              </a:ext>
            </a:extLst>
          </a:blip>
          <a:srcRect b="33629"/>
          <a:stretch/>
        </p:blipFill>
        <p:spPr>
          <a:xfrm rot="21310144">
            <a:off x="4563940" y="3603010"/>
            <a:ext cx="2465570" cy="2909212"/>
          </a:xfrm>
          <a:prstGeom prst="rect">
            <a:avLst/>
          </a:prstGeom>
        </p:spPr>
      </p:pic>
      <p:pic>
        <p:nvPicPr>
          <p:cNvPr id="28" name="Grafik 27">
            <a:extLst>
              <a:ext uri="{FF2B5EF4-FFF2-40B4-BE49-F238E27FC236}">
                <a16:creationId xmlns:a16="http://schemas.microsoft.com/office/drawing/2014/main" id="{DB0E3853-E8E8-43BB-B175-66F12D0DA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1118">
            <a:off x="9584432" y="2287261"/>
            <a:ext cx="2468049" cy="4387642"/>
          </a:xfrm>
          <a:prstGeom prst="rect">
            <a:avLst/>
          </a:prstGeom>
        </p:spPr>
      </p:pic>
      <p:pic>
        <p:nvPicPr>
          <p:cNvPr id="32" name="Grafik 31">
            <a:extLst>
              <a:ext uri="{FF2B5EF4-FFF2-40B4-BE49-F238E27FC236}">
                <a16:creationId xmlns:a16="http://schemas.microsoft.com/office/drawing/2014/main" id="{41BC1384-8A13-48DE-9736-241F8CFF17EB}"/>
              </a:ext>
            </a:extLst>
          </p:cNvPr>
          <p:cNvPicPr>
            <a:picLocks noChangeAspect="1"/>
          </p:cNvPicPr>
          <p:nvPr/>
        </p:nvPicPr>
        <p:blipFill rotWithShape="1">
          <a:blip r:embed="rId5">
            <a:extLst>
              <a:ext uri="{28A0092B-C50C-407E-A947-70E740481C1C}">
                <a14:useLocalDpi xmlns:a14="http://schemas.microsoft.com/office/drawing/2010/main" val="0"/>
              </a:ext>
            </a:extLst>
          </a:blip>
          <a:srcRect b="22348"/>
          <a:stretch/>
        </p:blipFill>
        <p:spPr>
          <a:xfrm rot="21433441">
            <a:off x="4591184" y="359816"/>
            <a:ext cx="4871956" cy="2837359"/>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2016</a:t>
            </a:r>
          </a:p>
        </p:txBody>
      </p:sp>
      <p:pic>
        <p:nvPicPr>
          <p:cNvPr id="17" name="Grafik 16">
            <a:extLst>
              <a:ext uri="{FF2B5EF4-FFF2-40B4-BE49-F238E27FC236}">
                <a16:creationId xmlns:a16="http://schemas.microsoft.com/office/drawing/2014/main" id="{49CE99AF-86FA-4226-87BB-120503618E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80868">
            <a:off x="220085" y="1413422"/>
            <a:ext cx="4829246" cy="2716451"/>
          </a:xfrm>
          <a:prstGeom prst="rect">
            <a:avLst/>
          </a:prstGeom>
        </p:spPr>
      </p:pic>
      <p:pic>
        <p:nvPicPr>
          <p:cNvPr id="4098" name="Picture 2">
            <a:extLst>
              <a:ext uri="{FF2B5EF4-FFF2-40B4-BE49-F238E27FC236}">
                <a16:creationId xmlns:a16="http://schemas.microsoft.com/office/drawing/2014/main" id="{8F4EA1AA-323F-4C74-9FA5-DFF6D926A5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31682">
            <a:off x="484237" y="4331070"/>
            <a:ext cx="4038689" cy="2079925"/>
          </a:xfrm>
          <a:prstGeom prst="rect">
            <a:avLst/>
          </a:prstGeom>
          <a:noFill/>
          <a:extLst>
            <a:ext uri="{909E8E84-426E-40DD-AFC4-6F175D3DCCD1}">
              <a14:hiddenFill xmlns:a14="http://schemas.microsoft.com/office/drawing/2010/main">
                <a:solidFill>
                  <a:srgbClr val="FFFFFF"/>
                </a:solidFill>
              </a14:hiddenFill>
            </a:ext>
          </a:extLst>
        </p:spPr>
      </p:pic>
      <p:pic>
        <p:nvPicPr>
          <p:cNvPr id="23" name="Grafik 22">
            <a:extLst>
              <a:ext uri="{FF2B5EF4-FFF2-40B4-BE49-F238E27FC236}">
                <a16:creationId xmlns:a16="http://schemas.microsoft.com/office/drawing/2014/main" id="{FA491537-984C-4CA7-900D-897C1540FF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15759" y="-3420487"/>
            <a:ext cx="3263743" cy="2447807"/>
          </a:xfrm>
          <a:prstGeom prst="rect">
            <a:avLst/>
          </a:prstGeom>
        </p:spPr>
      </p:pic>
      <p:pic>
        <p:nvPicPr>
          <p:cNvPr id="26" name="Grafik 25">
            <a:extLst>
              <a:ext uri="{FF2B5EF4-FFF2-40B4-BE49-F238E27FC236}">
                <a16:creationId xmlns:a16="http://schemas.microsoft.com/office/drawing/2014/main" id="{710D07ED-DB20-49E9-BF9D-6F2BC07DC675}"/>
              </a:ext>
            </a:extLst>
          </p:cNvPr>
          <p:cNvPicPr>
            <a:picLocks noChangeAspect="1"/>
          </p:cNvPicPr>
          <p:nvPr/>
        </p:nvPicPr>
        <p:blipFill rotWithShape="1">
          <a:blip r:embed="rId9">
            <a:extLst>
              <a:ext uri="{28A0092B-C50C-407E-A947-70E740481C1C}">
                <a14:useLocalDpi xmlns:a14="http://schemas.microsoft.com/office/drawing/2010/main" val="0"/>
              </a:ext>
            </a:extLst>
          </a:blip>
          <a:srcRect t="13674" b="3786"/>
          <a:stretch/>
        </p:blipFill>
        <p:spPr>
          <a:xfrm>
            <a:off x="6971484" y="2650044"/>
            <a:ext cx="2581463" cy="3874058"/>
          </a:xfrm>
          <a:prstGeom prst="rect">
            <a:avLst/>
          </a:prstGeom>
        </p:spPr>
      </p:pic>
      <p:pic>
        <p:nvPicPr>
          <p:cNvPr id="38" name="Grafik 37">
            <a:extLst>
              <a:ext uri="{FF2B5EF4-FFF2-40B4-BE49-F238E27FC236}">
                <a16:creationId xmlns:a16="http://schemas.microsoft.com/office/drawing/2014/main" id="{D5D945E4-2D6C-435B-B0C1-7589FB480024}"/>
              </a:ext>
            </a:extLst>
          </p:cNvPr>
          <p:cNvPicPr>
            <a:picLocks noChangeAspect="1"/>
          </p:cNvPicPr>
          <p:nvPr/>
        </p:nvPicPr>
        <p:blipFill rotWithShape="1">
          <a:blip r:embed="rId10">
            <a:extLst>
              <a:ext uri="{28A0092B-C50C-407E-A947-70E740481C1C}">
                <a14:useLocalDpi xmlns:a14="http://schemas.microsoft.com/office/drawing/2010/main" val="0"/>
              </a:ext>
            </a:extLst>
          </a:blip>
          <a:srcRect t="9764" b="14027"/>
          <a:stretch/>
        </p:blipFill>
        <p:spPr>
          <a:xfrm rot="280644">
            <a:off x="9514565" y="427726"/>
            <a:ext cx="2352525" cy="2390414"/>
          </a:xfrm>
          <a:prstGeom prst="rect">
            <a:avLst/>
          </a:prstGeom>
        </p:spPr>
      </p:pic>
    </p:spTree>
    <p:extLst>
      <p:ext uri="{BB962C8B-B14F-4D97-AF65-F5344CB8AC3E}">
        <p14:creationId xmlns:p14="http://schemas.microsoft.com/office/powerpoint/2010/main" val="1409972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Grafik 69">
            <a:extLst>
              <a:ext uri="{FF2B5EF4-FFF2-40B4-BE49-F238E27FC236}">
                <a16:creationId xmlns:a16="http://schemas.microsoft.com/office/drawing/2014/main" id="{63467F4F-1E8A-4CC4-BF8A-46DF83DB38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176">
            <a:off x="7618013" y="1817308"/>
            <a:ext cx="5279155" cy="2968080"/>
          </a:xfrm>
          <a:prstGeom prst="rect">
            <a:avLst/>
          </a:prstGeom>
        </p:spPr>
      </p:pic>
      <p:pic>
        <p:nvPicPr>
          <p:cNvPr id="42" name="Grafik 41">
            <a:extLst>
              <a:ext uri="{FF2B5EF4-FFF2-40B4-BE49-F238E27FC236}">
                <a16:creationId xmlns:a16="http://schemas.microsoft.com/office/drawing/2014/main" id="{6C792A43-600E-4A1B-8B54-0B626107B5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5617" y="1702852"/>
            <a:ext cx="2336978" cy="3115971"/>
          </a:xfrm>
          <a:prstGeom prst="rect">
            <a:avLst/>
          </a:prstGeom>
        </p:spPr>
      </p:pic>
      <p:pic>
        <p:nvPicPr>
          <p:cNvPr id="76" name="Grafik 75">
            <a:extLst>
              <a:ext uri="{FF2B5EF4-FFF2-40B4-BE49-F238E27FC236}">
                <a16:creationId xmlns:a16="http://schemas.microsoft.com/office/drawing/2014/main" id="{F6C8E28A-AE95-4D28-BDEF-4E82439681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73141">
            <a:off x="5170445" y="4751312"/>
            <a:ext cx="3716070" cy="2594367"/>
          </a:xfrm>
          <a:prstGeom prst="rect">
            <a:avLst/>
          </a:prstGeom>
        </p:spPr>
      </p:pic>
      <p:pic>
        <p:nvPicPr>
          <p:cNvPr id="58" name="Grafik 57">
            <a:extLst>
              <a:ext uri="{FF2B5EF4-FFF2-40B4-BE49-F238E27FC236}">
                <a16:creationId xmlns:a16="http://schemas.microsoft.com/office/drawing/2014/main" id="{C5E5E99D-4AAD-4686-AC26-F3EF969E50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2079" y="1769145"/>
            <a:ext cx="1901680" cy="3380764"/>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2017</a:t>
            </a:r>
          </a:p>
        </p:txBody>
      </p:sp>
      <p:pic>
        <p:nvPicPr>
          <p:cNvPr id="5" name="Inhaltsplatzhalter 4">
            <a:extLst>
              <a:ext uri="{FF2B5EF4-FFF2-40B4-BE49-F238E27FC236}">
                <a16:creationId xmlns:a16="http://schemas.microsoft.com/office/drawing/2014/main" id="{7410E26E-BF38-4B25-9F04-78F4865E4161}"/>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rot="21293503">
            <a:off x="-12508" y="3491377"/>
            <a:ext cx="4535926" cy="3401945"/>
          </a:xfrm>
        </p:spPr>
      </p:pic>
      <p:pic>
        <p:nvPicPr>
          <p:cNvPr id="7" name="Grafik 6">
            <a:extLst>
              <a:ext uri="{FF2B5EF4-FFF2-40B4-BE49-F238E27FC236}">
                <a16:creationId xmlns:a16="http://schemas.microsoft.com/office/drawing/2014/main" id="{750313FC-13C4-4257-BDCF-D3E0F680A69B}"/>
              </a:ext>
            </a:extLst>
          </p:cNvPr>
          <p:cNvPicPr>
            <a:picLocks noChangeAspect="1"/>
          </p:cNvPicPr>
          <p:nvPr/>
        </p:nvPicPr>
        <p:blipFill rotWithShape="1">
          <a:blip r:embed="rId8">
            <a:extLst>
              <a:ext uri="{28A0092B-C50C-407E-A947-70E740481C1C}">
                <a14:useLocalDpi xmlns:a14="http://schemas.microsoft.com/office/drawing/2010/main" val="0"/>
              </a:ext>
            </a:extLst>
          </a:blip>
          <a:srcRect l="1" t="1" r="16011" b="27935"/>
          <a:stretch/>
        </p:blipFill>
        <p:spPr>
          <a:xfrm rot="21183336">
            <a:off x="3232034" y="5560178"/>
            <a:ext cx="1819259" cy="1170741"/>
          </a:xfrm>
          <a:prstGeom prst="rect">
            <a:avLst/>
          </a:prstGeom>
        </p:spPr>
      </p:pic>
      <p:pic>
        <p:nvPicPr>
          <p:cNvPr id="9" name="Grafik 8">
            <a:extLst>
              <a:ext uri="{FF2B5EF4-FFF2-40B4-BE49-F238E27FC236}">
                <a16:creationId xmlns:a16="http://schemas.microsoft.com/office/drawing/2014/main" id="{C8E89B6A-966B-4C8F-8251-C6113BF5DC2A}"/>
              </a:ext>
            </a:extLst>
          </p:cNvPr>
          <p:cNvPicPr>
            <a:picLocks noChangeAspect="1"/>
          </p:cNvPicPr>
          <p:nvPr/>
        </p:nvPicPr>
        <p:blipFill rotWithShape="1">
          <a:blip r:embed="rId9">
            <a:extLst>
              <a:ext uri="{28A0092B-C50C-407E-A947-70E740481C1C}">
                <a14:useLocalDpi xmlns:a14="http://schemas.microsoft.com/office/drawing/2010/main" val="0"/>
              </a:ext>
            </a:extLst>
          </a:blip>
          <a:srcRect t="20624" r="10241" b="14030"/>
          <a:stretch/>
        </p:blipFill>
        <p:spPr>
          <a:xfrm rot="202196">
            <a:off x="-14717" y="1478146"/>
            <a:ext cx="4538001" cy="2477834"/>
          </a:xfrm>
          <a:prstGeom prst="rect">
            <a:avLst/>
          </a:prstGeom>
        </p:spPr>
      </p:pic>
      <p:pic>
        <p:nvPicPr>
          <p:cNvPr id="15" name="Grafik 14">
            <a:extLst>
              <a:ext uri="{FF2B5EF4-FFF2-40B4-BE49-F238E27FC236}">
                <a16:creationId xmlns:a16="http://schemas.microsoft.com/office/drawing/2014/main" id="{93768EDE-A838-401E-9CC9-0E9287F947C0}"/>
              </a:ext>
            </a:extLst>
          </p:cNvPr>
          <p:cNvPicPr>
            <a:picLocks noChangeAspect="1"/>
          </p:cNvPicPr>
          <p:nvPr/>
        </p:nvPicPr>
        <p:blipFill rotWithShape="1">
          <a:blip r:embed="rId10">
            <a:extLst>
              <a:ext uri="{28A0092B-C50C-407E-A947-70E740481C1C}">
                <a14:useLocalDpi xmlns:a14="http://schemas.microsoft.com/office/drawing/2010/main" val="0"/>
              </a:ext>
            </a:extLst>
          </a:blip>
          <a:srcRect t="16960" b="35096"/>
          <a:stretch/>
        </p:blipFill>
        <p:spPr>
          <a:xfrm rot="21348221">
            <a:off x="3080194" y="373324"/>
            <a:ext cx="2501308" cy="1796610"/>
          </a:xfrm>
          <a:prstGeom prst="rect">
            <a:avLst/>
          </a:prstGeom>
        </p:spPr>
      </p:pic>
      <p:pic>
        <p:nvPicPr>
          <p:cNvPr id="26" name="Grafik 25">
            <a:extLst>
              <a:ext uri="{FF2B5EF4-FFF2-40B4-BE49-F238E27FC236}">
                <a16:creationId xmlns:a16="http://schemas.microsoft.com/office/drawing/2014/main" id="{503C2600-151B-44FC-92E8-64B2F3B4E00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1293095">
            <a:off x="8255935" y="152655"/>
            <a:ext cx="4198374" cy="2361585"/>
          </a:xfrm>
          <a:prstGeom prst="rect">
            <a:avLst/>
          </a:prstGeom>
        </p:spPr>
      </p:pic>
      <p:pic>
        <p:nvPicPr>
          <p:cNvPr id="52" name="Grafik 51">
            <a:extLst>
              <a:ext uri="{FF2B5EF4-FFF2-40B4-BE49-F238E27FC236}">
                <a16:creationId xmlns:a16="http://schemas.microsoft.com/office/drawing/2014/main" id="{649AA810-C37E-4336-B5A8-684D19639827}"/>
              </a:ext>
            </a:extLst>
          </p:cNvPr>
          <p:cNvPicPr>
            <a:picLocks noChangeAspect="1"/>
          </p:cNvPicPr>
          <p:nvPr/>
        </p:nvPicPr>
        <p:blipFill rotWithShape="1">
          <a:blip r:embed="rId12">
            <a:extLst>
              <a:ext uri="{28A0092B-C50C-407E-A947-70E740481C1C}">
                <a14:useLocalDpi xmlns:a14="http://schemas.microsoft.com/office/drawing/2010/main" val="0"/>
              </a:ext>
            </a:extLst>
          </a:blip>
          <a:srcRect t="9402" r="5735" b="24907"/>
          <a:stretch/>
        </p:blipFill>
        <p:spPr>
          <a:xfrm>
            <a:off x="5136999" y="121532"/>
            <a:ext cx="3782962" cy="1977198"/>
          </a:xfrm>
          <a:prstGeom prst="rect">
            <a:avLst/>
          </a:prstGeom>
        </p:spPr>
      </p:pic>
      <p:pic>
        <p:nvPicPr>
          <p:cNvPr id="74" name="Grafik 73">
            <a:extLst>
              <a:ext uri="{FF2B5EF4-FFF2-40B4-BE49-F238E27FC236}">
                <a16:creationId xmlns:a16="http://schemas.microsoft.com/office/drawing/2014/main" id="{2E009415-AB90-4361-9B69-B006CD08D6F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921562" y="4397736"/>
            <a:ext cx="3400727" cy="2550546"/>
          </a:xfrm>
          <a:prstGeom prst="rect">
            <a:avLst/>
          </a:prstGeom>
        </p:spPr>
      </p:pic>
    </p:spTree>
    <p:extLst>
      <p:ext uri="{BB962C8B-B14F-4D97-AF65-F5344CB8AC3E}">
        <p14:creationId xmlns:p14="http://schemas.microsoft.com/office/powerpoint/2010/main" val="2141408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a:extLst>
              <a:ext uri="{FF2B5EF4-FFF2-40B4-BE49-F238E27FC236}">
                <a16:creationId xmlns:a16="http://schemas.microsoft.com/office/drawing/2014/main" id="{13B214DE-09A2-4036-97DB-1DB2D6E01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17101">
            <a:off x="3726127" y="154128"/>
            <a:ext cx="4739746" cy="2666107"/>
          </a:xfrm>
          <a:prstGeom prst="rect">
            <a:avLst/>
          </a:prstGeom>
        </p:spPr>
      </p:pic>
      <p:pic>
        <p:nvPicPr>
          <p:cNvPr id="19" name="Grafik 18">
            <a:extLst>
              <a:ext uri="{FF2B5EF4-FFF2-40B4-BE49-F238E27FC236}">
                <a16:creationId xmlns:a16="http://schemas.microsoft.com/office/drawing/2014/main" id="{22AD6A81-AB47-4422-9B99-BC58AB2D6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3380">
            <a:off x="142337" y="1218099"/>
            <a:ext cx="4532672" cy="2549628"/>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2017</a:t>
            </a:r>
          </a:p>
        </p:txBody>
      </p:sp>
      <p:pic>
        <p:nvPicPr>
          <p:cNvPr id="17" name="Grafik 16">
            <a:extLst>
              <a:ext uri="{FF2B5EF4-FFF2-40B4-BE49-F238E27FC236}">
                <a16:creationId xmlns:a16="http://schemas.microsoft.com/office/drawing/2014/main" id="{919E393E-42D0-420B-9723-04DC17FD00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30357">
            <a:off x="47900" y="3029823"/>
            <a:ext cx="3401961" cy="1913603"/>
          </a:xfrm>
          <a:prstGeom prst="rect">
            <a:avLst/>
          </a:prstGeom>
        </p:spPr>
      </p:pic>
      <p:pic>
        <p:nvPicPr>
          <p:cNvPr id="30" name="Grafik 29">
            <a:extLst>
              <a:ext uri="{FF2B5EF4-FFF2-40B4-BE49-F238E27FC236}">
                <a16:creationId xmlns:a16="http://schemas.microsoft.com/office/drawing/2014/main" id="{E163D434-48B7-430C-819E-1188D7F102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32855">
            <a:off x="3953298" y="2089489"/>
            <a:ext cx="4787123" cy="2692757"/>
          </a:xfrm>
          <a:prstGeom prst="rect">
            <a:avLst/>
          </a:prstGeom>
        </p:spPr>
      </p:pic>
      <p:pic>
        <p:nvPicPr>
          <p:cNvPr id="46" name="Grafik 45">
            <a:extLst>
              <a:ext uri="{FF2B5EF4-FFF2-40B4-BE49-F238E27FC236}">
                <a16:creationId xmlns:a16="http://schemas.microsoft.com/office/drawing/2014/main" id="{F2F502BE-9293-44BC-9D95-A653060A14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397658">
            <a:off x="5143489" y="4006505"/>
            <a:ext cx="4139381" cy="3104536"/>
          </a:xfrm>
          <a:prstGeom prst="rect">
            <a:avLst/>
          </a:prstGeom>
        </p:spPr>
      </p:pic>
      <p:pic>
        <p:nvPicPr>
          <p:cNvPr id="48" name="Grafik 47">
            <a:extLst>
              <a:ext uri="{FF2B5EF4-FFF2-40B4-BE49-F238E27FC236}">
                <a16:creationId xmlns:a16="http://schemas.microsoft.com/office/drawing/2014/main" id="{B91859DA-D620-4EE7-BB33-0FD9080C71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431141">
            <a:off x="8391434" y="537813"/>
            <a:ext cx="3263081" cy="2447311"/>
          </a:xfrm>
          <a:prstGeom prst="rect">
            <a:avLst/>
          </a:prstGeom>
        </p:spPr>
      </p:pic>
      <p:pic>
        <p:nvPicPr>
          <p:cNvPr id="50" name="Grafik 49">
            <a:extLst>
              <a:ext uri="{FF2B5EF4-FFF2-40B4-BE49-F238E27FC236}">
                <a16:creationId xmlns:a16="http://schemas.microsoft.com/office/drawing/2014/main" id="{7450746F-DAD5-4726-9A0C-B29EC8E432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1972" y="4647105"/>
            <a:ext cx="4491815" cy="2526646"/>
          </a:xfrm>
          <a:prstGeom prst="rect">
            <a:avLst/>
          </a:prstGeom>
        </p:spPr>
      </p:pic>
      <p:pic>
        <p:nvPicPr>
          <p:cNvPr id="40" name="Grafik 39">
            <a:extLst>
              <a:ext uri="{FF2B5EF4-FFF2-40B4-BE49-F238E27FC236}">
                <a16:creationId xmlns:a16="http://schemas.microsoft.com/office/drawing/2014/main" id="{308CD81B-4522-4E3D-A260-1C4756801C0C}"/>
              </a:ext>
            </a:extLst>
          </p:cNvPr>
          <p:cNvPicPr>
            <a:picLocks noChangeAspect="1"/>
          </p:cNvPicPr>
          <p:nvPr/>
        </p:nvPicPr>
        <p:blipFill rotWithShape="1">
          <a:blip r:embed="rId10">
            <a:extLst>
              <a:ext uri="{28A0092B-C50C-407E-A947-70E740481C1C}">
                <a14:useLocalDpi xmlns:a14="http://schemas.microsoft.com/office/drawing/2010/main" val="0"/>
              </a:ext>
            </a:extLst>
          </a:blip>
          <a:srcRect l="16620" r="17513"/>
          <a:stretch/>
        </p:blipFill>
        <p:spPr>
          <a:xfrm>
            <a:off x="9223011" y="3011296"/>
            <a:ext cx="2571751" cy="3868543"/>
          </a:xfrm>
          <a:prstGeom prst="rect">
            <a:avLst/>
          </a:prstGeom>
        </p:spPr>
      </p:pic>
    </p:spTree>
    <p:extLst>
      <p:ext uri="{BB962C8B-B14F-4D97-AF65-F5344CB8AC3E}">
        <p14:creationId xmlns:p14="http://schemas.microsoft.com/office/powerpoint/2010/main" val="2551771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876A70-B091-4AB0-9B60-BE458FA95F4F}"/>
              </a:ext>
            </a:extLst>
          </p:cNvPr>
          <p:cNvSpPr>
            <a:spLocks noGrp="1"/>
          </p:cNvSpPr>
          <p:nvPr>
            <p:ph type="title"/>
          </p:nvPr>
        </p:nvSpPr>
        <p:spPr/>
        <p:txBody>
          <a:bodyPr/>
          <a:lstStyle/>
          <a:p>
            <a:r>
              <a:rPr lang="de-DE" dirty="0"/>
              <a:t>Gründung</a:t>
            </a:r>
          </a:p>
        </p:txBody>
      </p:sp>
      <p:sp>
        <p:nvSpPr>
          <p:cNvPr id="3" name="Inhaltsplatzhalter 2">
            <a:extLst>
              <a:ext uri="{FF2B5EF4-FFF2-40B4-BE49-F238E27FC236}">
                <a16:creationId xmlns:a16="http://schemas.microsoft.com/office/drawing/2014/main" id="{9810FFDF-CB61-4BEC-BDAE-80784694F0E8}"/>
              </a:ext>
            </a:extLst>
          </p:cNvPr>
          <p:cNvSpPr>
            <a:spLocks noGrp="1"/>
          </p:cNvSpPr>
          <p:nvPr>
            <p:ph idx="1"/>
          </p:nvPr>
        </p:nvSpPr>
        <p:spPr>
          <a:xfrm>
            <a:off x="818712" y="1090246"/>
            <a:ext cx="10554574" cy="6049108"/>
          </a:xfrm>
        </p:spPr>
        <p:txBody>
          <a:bodyPr>
            <a:normAutofit/>
          </a:bodyPr>
          <a:lstStyle/>
          <a:p>
            <a:r>
              <a:rPr lang="de-DE" sz="2000" dirty="0"/>
              <a:t> Februar 1973 - Gründung des Reit- und Fahrvereins in der Gastwirtschaft zum Hasen in Flieden </a:t>
            </a:r>
          </a:p>
          <a:p>
            <a:r>
              <a:rPr lang="de-DE" sz="2000" dirty="0"/>
              <a:t>Gründungsmitglieder:	</a:t>
            </a:r>
          </a:p>
          <a:p>
            <a:pPr lvl="1">
              <a:buFont typeface="Wingdings" panose="05000000000000000000" pitchFamily="2" charset="2"/>
              <a:buChar char="Ø"/>
            </a:pPr>
            <a:r>
              <a:rPr lang="de-DE" sz="1800" dirty="0"/>
              <a:t>Werner Reinke als 1.Vorsitzender					</a:t>
            </a:r>
          </a:p>
          <a:p>
            <a:pPr lvl="1">
              <a:buFont typeface="Wingdings" panose="05000000000000000000" pitchFamily="2" charset="2"/>
              <a:buChar char="Ø"/>
            </a:pPr>
            <a:r>
              <a:rPr lang="de-DE" sz="1800" dirty="0"/>
              <a:t>Herbert Reinke</a:t>
            </a:r>
          </a:p>
          <a:p>
            <a:pPr lvl="1">
              <a:buFont typeface="Wingdings" panose="05000000000000000000" pitchFamily="2" charset="2"/>
              <a:buChar char="Ø"/>
            </a:pPr>
            <a:r>
              <a:rPr lang="de-DE" sz="1800" dirty="0"/>
              <a:t>Willi </a:t>
            </a:r>
            <a:r>
              <a:rPr lang="de-DE" sz="1800" dirty="0" err="1"/>
              <a:t>Larbig</a:t>
            </a:r>
            <a:r>
              <a:rPr lang="de-DE" sz="1800" dirty="0"/>
              <a:t> (Nachfolger als 1. Vorsitzender)</a:t>
            </a:r>
          </a:p>
          <a:p>
            <a:pPr lvl="1">
              <a:buFont typeface="Wingdings" panose="05000000000000000000" pitchFamily="2" charset="2"/>
              <a:buChar char="Ø"/>
            </a:pPr>
            <a:r>
              <a:rPr lang="de-DE" sz="1800" dirty="0"/>
              <a:t>Werner </a:t>
            </a:r>
            <a:r>
              <a:rPr lang="de-DE" sz="1800" dirty="0" err="1"/>
              <a:t>Larbig</a:t>
            </a:r>
            <a:endParaRPr lang="de-DE" sz="1800" dirty="0"/>
          </a:p>
          <a:p>
            <a:pPr lvl="1">
              <a:buFont typeface="Wingdings" panose="05000000000000000000" pitchFamily="2" charset="2"/>
              <a:buChar char="Ø"/>
            </a:pPr>
            <a:r>
              <a:rPr lang="de-DE" sz="1800" dirty="0"/>
              <a:t>Ingo Reisner</a:t>
            </a:r>
          </a:p>
          <a:p>
            <a:pPr lvl="1">
              <a:buFont typeface="Wingdings" panose="05000000000000000000" pitchFamily="2" charset="2"/>
              <a:buChar char="Ø"/>
            </a:pPr>
            <a:r>
              <a:rPr lang="de-DE" sz="1800" dirty="0"/>
              <a:t>Franz Leibold</a:t>
            </a:r>
          </a:p>
          <a:p>
            <a:pPr lvl="1">
              <a:buFont typeface="Wingdings" panose="05000000000000000000" pitchFamily="2" charset="2"/>
              <a:buChar char="Ø"/>
            </a:pPr>
            <a:r>
              <a:rPr lang="de-DE" sz="1800" dirty="0"/>
              <a:t>Dr. Jan </a:t>
            </a:r>
            <a:r>
              <a:rPr lang="de-DE" sz="1800" dirty="0" err="1"/>
              <a:t>Osipowicz</a:t>
            </a:r>
            <a:endParaRPr lang="de-DE" sz="1800" dirty="0"/>
          </a:p>
          <a:p>
            <a:r>
              <a:rPr lang="de-DE" sz="2000" dirty="0"/>
              <a:t>Anwesend bei der Gründungsversammlung</a:t>
            </a:r>
            <a:br>
              <a:rPr lang="de-DE" sz="2000" dirty="0"/>
            </a:br>
            <a:r>
              <a:rPr lang="de-DE" sz="2000" dirty="0"/>
              <a:t> evangelischer Pfarrer Gottfried von Dietze</a:t>
            </a:r>
          </a:p>
          <a:p>
            <a:r>
              <a:rPr lang="de-DE" sz="2000" dirty="0"/>
              <a:t>1. Reitlehrer </a:t>
            </a:r>
            <a:r>
              <a:rPr lang="de-DE" sz="2000" dirty="0">
                <a:sym typeface="Wingdings" panose="05000000000000000000" pitchFamily="2" charset="2"/>
              </a:rPr>
              <a:t>  </a:t>
            </a:r>
            <a:r>
              <a:rPr lang="de-DE" sz="2000" dirty="0"/>
              <a:t>Willi Mall</a:t>
            </a:r>
          </a:p>
          <a:p>
            <a:r>
              <a:rPr lang="de-DE" sz="2000" dirty="0"/>
              <a:t>1. Vereinsgelände </a:t>
            </a:r>
            <a:r>
              <a:rPr lang="de-DE" sz="2000" dirty="0">
                <a:sym typeface="Wingdings" panose="05000000000000000000" pitchFamily="2" charset="2"/>
              </a:rPr>
              <a:t>  </a:t>
            </a:r>
            <a:r>
              <a:rPr lang="de-DE" sz="2000" dirty="0"/>
              <a:t>am Weinberg</a:t>
            </a:r>
          </a:p>
        </p:txBody>
      </p:sp>
      <p:pic>
        <p:nvPicPr>
          <p:cNvPr id="7" name="Grafik 6">
            <a:extLst>
              <a:ext uri="{FF2B5EF4-FFF2-40B4-BE49-F238E27FC236}">
                <a16:creationId xmlns:a16="http://schemas.microsoft.com/office/drawing/2014/main" id="{2EB5B783-0721-456B-BC3E-481096740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7352" y="2157046"/>
            <a:ext cx="6131770" cy="4448319"/>
          </a:xfrm>
          <a:prstGeom prst="rect">
            <a:avLst/>
          </a:prstGeom>
        </p:spPr>
      </p:pic>
      <p:pic>
        <p:nvPicPr>
          <p:cNvPr id="1026" name="Picture 2" descr="Keine Fotobeschreibung verfügbar.">
            <a:extLst>
              <a:ext uri="{FF2B5EF4-FFF2-40B4-BE49-F238E27FC236}">
                <a16:creationId xmlns:a16="http://schemas.microsoft.com/office/drawing/2014/main" id="{6D4CCB71-C196-496D-96C3-8F94BCECE7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318" t="2635" r="2308" b="51912"/>
          <a:stretch/>
        </p:blipFill>
        <p:spPr bwMode="auto">
          <a:xfrm>
            <a:off x="9971955" y="4608739"/>
            <a:ext cx="2037166" cy="199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734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2017</a:t>
            </a:r>
          </a:p>
        </p:txBody>
      </p:sp>
      <p:sp>
        <p:nvSpPr>
          <p:cNvPr id="22" name="Titel 1">
            <a:extLst>
              <a:ext uri="{FF2B5EF4-FFF2-40B4-BE49-F238E27FC236}">
                <a16:creationId xmlns:a16="http://schemas.microsoft.com/office/drawing/2014/main" id="{4C6488EA-89F3-42BD-861A-91EED382B633}"/>
              </a:ext>
            </a:extLst>
          </p:cNvPr>
          <p:cNvSpPr txBox="1">
            <a:spLocks/>
          </p:cNvSpPr>
          <p:nvPr/>
        </p:nvSpPr>
        <p:spPr>
          <a:xfrm>
            <a:off x="3317511" y="175403"/>
            <a:ext cx="9735862" cy="796914"/>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400" b="0" kern="1200" cap="none" spc="0">
                <a:ln w="0"/>
                <a:solidFill>
                  <a:schemeClr val="tx1"/>
                </a:solidFill>
                <a:effectLst>
                  <a:outerShdw blurRad="38100" dist="19050" dir="2700000" algn="tl" rotWithShape="0">
                    <a:schemeClr val="dk1">
                      <a:alpha val="40000"/>
                    </a:scheme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t>Reitplatz grundlegend saniert</a:t>
            </a:r>
          </a:p>
        </p:txBody>
      </p:sp>
      <p:pic>
        <p:nvPicPr>
          <p:cNvPr id="36" name="Grafik 35">
            <a:extLst>
              <a:ext uri="{FF2B5EF4-FFF2-40B4-BE49-F238E27FC236}">
                <a16:creationId xmlns:a16="http://schemas.microsoft.com/office/drawing/2014/main" id="{0C3C3F09-9ECB-4DF3-899C-A59C14608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52939" y="2595883"/>
            <a:ext cx="5082175" cy="2858724"/>
          </a:xfrm>
          <a:prstGeom prst="rect">
            <a:avLst/>
          </a:prstGeom>
        </p:spPr>
      </p:pic>
      <p:pic>
        <p:nvPicPr>
          <p:cNvPr id="65" name="Grafik 64">
            <a:extLst>
              <a:ext uri="{FF2B5EF4-FFF2-40B4-BE49-F238E27FC236}">
                <a16:creationId xmlns:a16="http://schemas.microsoft.com/office/drawing/2014/main" id="{4557A8A8-593A-4A64-A2B9-7CBEB81671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40582">
            <a:off x="4560495" y="1231185"/>
            <a:ext cx="6728158" cy="2656179"/>
          </a:xfrm>
          <a:prstGeom prst="rect">
            <a:avLst/>
          </a:prstGeom>
        </p:spPr>
      </p:pic>
      <p:pic>
        <p:nvPicPr>
          <p:cNvPr id="67" name="Grafik 66">
            <a:extLst>
              <a:ext uri="{FF2B5EF4-FFF2-40B4-BE49-F238E27FC236}">
                <a16:creationId xmlns:a16="http://schemas.microsoft.com/office/drawing/2014/main" id="{6820988E-04D3-4D88-9279-215A4045C348}"/>
              </a:ext>
            </a:extLst>
          </p:cNvPr>
          <p:cNvPicPr>
            <a:picLocks noChangeAspect="1"/>
          </p:cNvPicPr>
          <p:nvPr/>
        </p:nvPicPr>
        <p:blipFill rotWithShape="1">
          <a:blip r:embed="rId5">
            <a:extLst>
              <a:ext uri="{28A0092B-C50C-407E-A947-70E740481C1C}">
                <a14:useLocalDpi xmlns:a14="http://schemas.microsoft.com/office/drawing/2010/main" val="0"/>
              </a:ext>
            </a:extLst>
          </a:blip>
          <a:srcRect l="10847" r="19103"/>
          <a:stretch/>
        </p:blipFill>
        <p:spPr>
          <a:xfrm rot="21302888">
            <a:off x="3569217" y="3585290"/>
            <a:ext cx="3671525" cy="2948234"/>
          </a:xfrm>
          <a:prstGeom prst="rect">
            <a:avLst/>
          </a:prstGeom>
        </p:spPr>
      </p:pic>
      <p:pic>
        <p:nvPicPr>
          <p:cNvPr id="21" name="Grafik 20">
            <a:extLst>
              <a:ext uri="{FF2B5EF4-FFF2-40B4-BE49-F238E27FC236}">
                <a16:creationId xmlns:a16="http://schemas.microsoft.com/office/drawing/2014/main" id="{48182237-DC15-4F98-B38C-5837254431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392744">
            <a:off x="7579871" y="3547698"/>
            <a:ext cx="4031225" cy="3023419"/>
          </a:xfrm>
          <a:prstGeom prst="rect">
            <a:avLst/>
          </a:prstGeom>
        </p:spPr>
      </p:pic>
    </p:spTree>
    <p:extLst>
      <p:ext uri="{BB962C8B-B14F-4D97-AF65-F5344CB8AC3E}">
        <p14:creationId xmlns:p14="http://schemas.microsoft.com/office/powerpoint/2010/main" val="786209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2017</a:t>
            </a:r>
          </a:p>
        </p:txBody>
      </p:sp>
      <p:sp>
        <p:nvSpPr>
          <p:cNvPr id="22" name="Titel 1">
            <a:extLst>
              <a:ext uri="{FF2B5EF4-FFF2-40B4-BE49-F238E27FC236}">
                <a16:creationId xmlns:a16="http://schemas.microsoft.com/office/drawing/2014/main" id="{4C6488EA-89F3-42BD-861A-91EED382B633}"/>
              </a:ext>
            </a:extLst>
          </p:cNvPr>
          <p:cNvSpPr txBox="1">
            <a:spLocks/>
          </p:cNvSpPr>
          <p:nvPr/>
        </p:nvSpPr>
        <p:spPr>
          <a:xfrm>
            <a:off x="3317511" y="175403"/>
            <a:ext cx="9735862" cy="796914"/>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400" b="0" kern="1200" cap="none" spc="0">
                <a:ln w="0"/>
                <a:solidFill>
                  <a:schemeClr val="tx1"/>
                </a:solidFill>
                <a:effectLst>
                  <a:outerShdw blurRad="38100" dist="19050" dir="2700000" algn="tl" rotWithShape="0">
                    <a:schemeClr val="dk1">
                      <a:alpha val="40000"/>
                    </a:scheme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t>Reitplatz grundlegend saniert</a:t>
            </a:r>
          </a:p>
        </p:txBody>
      </p:sp>
      <p:pic>
        <p:nvPicPr>
          <p:cNvPr id="61" name="VID-20170607-WA0179">
            <a:hlinkClick r:id="" action="ppaction://media"/>
            <a:extLst>
              <a:ext uri="{FF2B5EF4-FFF2-40B4-BE49-F238E27FC236}">
                <a16:creationId xmlns:a16="http://schemas.microsoft.com/office/drawing/2014/main" id="{9B5F1B05-CE7F-45E8-B07C-7B33164E78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3649" y="904414"/>
            <a:ext cx="10824702" cy="5953586"/>
          </a:xfrm>
          <a:prstGeom prst="rect">
            <a:avLst/>
          </a:prstGeom>
        </p:spPr>
      </p:pic>
    </p:spTree>
    <p:extLst>
      <p:ext uri="{BB962C8B-B14F-4D97-AF65-F5344CB8AC3E}">
        <p14:creationId xmlns:p14="http://schemas.microsoft.com/office/powerpoint/2010/main" val="194381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66"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1"/>
                </p:tgtEl>
              </p:cMediaNode>
            </p:video>
            <p:seq concurrent="1" nextAc="seek">
              <p:cTn id="8" restart="whenNotActive" fill="hold" evtFilter="cancelBubble" nodeType="interactiveSeq">
                <p:stCondLst>
                  <p:cond evt="onClick" delay="0">
                    <p:tgtEl>
                      <p:spTgt spid="6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1"/>
                                        </p:tgtEl>
                                      </p:cBhvr>
                                    </p:cmd>
                                  </p:childTnLst>
                                </p:cTn>
                              </p:par>
                            </p:childTnLst>
                          </p:cTn>
                        </p:par>
                      </p:childTnLst>
                    </p:cTn>
                  </p:par>
                </p:childTnLst>
              </p:cTn>
              <p:nextCondLst>
                <p:cond evt="onClick" delay="0">
                  <p:tgtEl>
                    <p:spTgt spid="61"/>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Grafik 32">
            <a:extLst>
              <a:ext uri="{FF2B5EF4-FFF2-40B4-BE49-F238E27FC236}">
                <a16:creationId xmlns:a16="http://schemas.microsoft.com/office/drawing/2014/main" id="{947ABFFF-E0DF-4AB1-B876-246BEBEB1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329" y="268828"/>
            <a:ext cx="2513678" cy="4468761"/>
          </a:xfrm>
          <a:prstGeom prst="rect">
            <a:avLst/>
          </a:prstGeom>
        </p:spPr>
      </p:pic>
      <p:pic>
        <p:nvPicPr>
          <p:cNvPr id="42" name="Grafik 41">
            <a:extLst>
              <a:ext uri="{FF2B5EF4-FFF2-40B4-BE49-F238E27FC236}">
                <a16:creationId xmlns:a16="http://schemas.microsoft.com/office/drawing/2014/main" id="{42ED960B-5383-4A33-9D27-E25803EC5C8D}"/>
              </a:ext>
            </a:extLst>
          </p:cNvPr>
          <p:cNvPicPr>
            <a:picLocks noChangeAspect="1"/>
          </p:cNvPicPr>
          <p:nvPr/>
        </p:nvPicPr>
        <p:blipFill rotWithShape="1">
          <a:blip r:embed="rId4">
            <a:extLst>
              <a:ext uri="{28A0092B-C50C-407E-A947-70E740481C1C}">
                <a14:useLocalDpi xmlns:a14="http://schemas.microsoft.com/office/drawing/2010/main" val="0"/>
              </a:ext>
            </a:extLst>
          </a:blip>
          <a:srcRect t="9983" b="33871"/>
          <a:stretch/>
        </p:blipFill>
        <p:spPr>
          <a:xfrm rot="21232060">
            <a:off x="7115974" y="4621274"/>
            <a:ext cx="5389857" cy="2269620"/>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2018</a:t>
            </a:r>
          </a:p>
        </p:txBody>
      </p:sp>
      <p:pic>
        <p:nvPicPr>
          <p:cNvPr id="6" name="Grafik 5">
            <a:extLst>
              <a:ext uri="{FF2B5EF4-FFF2-40B4-BE49-F238E27FC236}">
                <a16:creationId xmlns:a16="http://schemas.microsoft.com/office/drawing/2014/main" id="{0D1AC3F0-C2D6-434A-9BBE-2092568D91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7025">
            <a:off x="248662" y="1477851"/>
            <a:ext cx="3993948" cy="2246596"/>
          </a:xfrm>
          <a:prstGeom prst="rect">
            <a:avLst/>
          </a:prstGeom>
        </p:spPr>
      </p:pic>
      <p:pic>
        <p:nvPicPr>
          <p:cNvPr id="20" name="Grafik 19">
            <a:extLst>
              <a:ext uri="{FF2B5EF4-FFF2-40B4-BE49-F238E27FC236}">
                <a16:creationId xmlns:a16="http://schemas.microsoft.com/office/drawing/2014/main" id="{637A0D4A-F226-4DDC-8D83-11E1A9B841DC}"/>
              </a:ext>
            </a:extLst>
          </p:cNvPr>
          <p:cNvPicPr>
            <a:picLocks noChangeAspect="1"/>
          </p:cNvPicPr>
          <p:nvPr/>
        </p:nvPicPr>
        <p:blipFill rotWithShape="1">
          <a:blip r:embed="rId6">
            <a:extLst>
              <a:ext uri="{28A0092B-C50C-407E-A947-70E740481C1C}">
                <a14:useLocalDpi xmlns:a14="http://schemas.microsoft.com/office/drawing/2010/main" val="0"/>
              </a:ext>
            </a:extLst>
          </a:blip>
          <a:srcRect l="570" t="212" r="-570" b="14914"/>
          <a:stretch/>
        </p:blipFill>
        <p:spPr>
          <a:xfrm rot="21346342">
            <a:off x="32757" y="3744402"/>
            <a:ext cx="4734345" cy="2973242"/>
          </a:xfrm>
          <a:prstGeom prst="rect">
            <a:avLst/>
          </a:prstGeom>
        </p:spPr>
      </p:pic>
      <p:pic>
        <p:nvPicPr>
          <p:cNvPr id="36" name="Grafik 35">
            <a:extLst>
              <a:ext uri="{FF2B5EF4-FFF2-40B4-BE49-F238E27FC236}">
                <a16:creationId xmlns:a16="http://schemas.microsoft.com/office/drawing/2014/main" id="{9421C6B7-59F3-4F82-B3AF-FF16A29BE5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38931" y="96965"/>
            <a:ext cx="2536657" cy="3382210"/>
          </a:xfrm>
          <a:prstGeom prst="rect">
            <a:avLst/>
          </a:prstGeom>
        </p:spPr>
      </p:pic>
      <p:pic>
        <p:nvPicPr>
          <p:cNvPr id="40" name="Grafik 39">
            <a:extLst>
              <a:ext uri="{FF2B5EF4-FFF2-40B4-BE49-F238E27FC236}">
                <a16:creationId xmlns:a16="http://schemas.microsoft.com/office/drawing/2014/main" id="{737A200E-BCC3-4FCC-81EF-8E0BE66E60DB}"/>
              </a:ext>
            </a:extLst>
          </p:cNvPr>
          <p:cNvPicPr>
            <a:picLocks noChangeAspect="1"/>
          </p:cNvPicPr>
          <p:nvPr/>
        </p:nvPicPr>
        <p:blipFill rotWithShape="1">
          <a:blip r:embed="rId8">
            <a:extLst>
              <a:ext uri="{28A0092B-C50C-407E-A947-70E740481C1C}">
                <a14:useLocalDpi xmlns:a14="http://schemas.microsoft.com/office/drawing/2010/main" val="0"/>
              </a:ext>
            </a:extLst>
          </a:blip>
          <a:srcRect l="-395" t="16369" r="395" b="8078"/>
          <a:stretch/>
        </p:blipFill>
        <p:spPr>
          <a:xfrm>
            <a:off x="4629429" y="4059492"/>
            <a:ext cx="2692319" cy="2712160"/>
          </a:xfrm>
          <a:prstGeom prst="rect">
            <a:avLst/>
          </a:prstGeom>
        </p:spPr>
      </p:pic>
      <p:pic>
        <p:nvPicPr>
          <p:cNvPr id="8" name="Inhaltsplatzhalter 7">
            <a:extLst>
              <a:ext uri="{FF2B5EF4-FFF2-40B4-BE49-F238E27FC236}">
                <a16:creationId xmlns:a16="http://schemas.microsoft.com/office/drawing/2014/main" id="{75D1794A-250B-471D-8828-2EB50EC5A1A1}"/>
              </a:ext>
            </a:extLst>
          </p:cNvPr>
          <p:cNvPicPr>
            <a:picLocks noGrp="1" noChangeAspect="1"/>
          </p:cNvPicPr>
          <p:nvPr>
            <p:ph idx="1"/>
          </p:nvPr>
        </p:nvPicPr>
        <p:blipFill>
          <a:blip r:embed="rId9">
            <a:extLst>
              <a:ext uri="{28A0092B-C50C-407E-A947-70E740481C1C}">
                <a14:useLocalDpi xmlns:a14="http://schemas.microsoft.com/office/drawing/2010/main" val="0"/>
              </a:ext>
            </a:extLst>
          </a:blip>
          <a:stretch>
            <a:fillRect/>
          </a:stretch>
        </p:blipFill>
        <p:spPr>
          <a:xfrm rot="820463">
            <a:off x="8193812" y="39128"/>
            <a:ext cx="4011377" cy="3008533"/>
          </a:xfrm>
        </p:spPr>
      </p:pic>
      <p:pic>
        <p:nvPicPr>
          <p:cNvPr id="34" name="Grafik 33">
            <a:extLst>
              <a:ext uri="{FF2B5EF4-FFF2-40B4-BE49-F238E27FC236}">
                <a16:creationId xmlns:a16="http://schemas.microsoft.com/office/drawing/2014/main" id="{521BE852-D884-40DA-930A-F5153E0F0C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270338">
            <a:off x="7420466" y="2931550"/>
            <a:ext cx="3641486" cy="2048336"/>
          </a:xfrm>
          <a:prstGeom prst="rect">
            <a:avLst/>
          </a:prstGeom>
        </p:spPr>
      </p:pic>
    </p:spTree>
    <p:extLst>
      <p:ext uri="{BB962C8B-B14F-4D97-AF65-F5344CB8AC3E}">
        <p14:creationId xmlns:p14="http://schemas.microsoft.com/office/powerpoint/2010/main" val="13186315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5">
            <a:extLst>
              <a:ext uri="{FF2B5EF4-FFF2-40B4-BE49-F238E27FC236}">
                <a16:creationId xmlns:a16="http://schemas.microsoft.com/office/drawing/2014/main" id="{17EB0E0F-7A9E-42EF-AB59-9B5DF2B3FEBA}"/>
              </a:ext>
            </a:extLst>
          </p:cNvPr>
          <p:cNvPicPr>
            <a:picLocks noChangeAspect="1"/>
          </p:cNvPicPr>
          <p:nvPr/>
        </p:nvPicPr>
        <p:blipFill rotWithShape="1">
          <a:blip r:embed="rId3">
            <a:extLst>
              <a:ext uri="{28A0092B-C50C-407E-A947-70E740481C1C}">
                <a14:useLocalDpi xmlns:a14="http://schemas.microsoft.com/office/drawing/2010/main" val="0"/>
              </a:ext>
            </a:extLst>
          </a:blip>
          <a:srcRect l="9505" t="12892" r="19031" b="13805"/>
          <a:stretch/>
        </p:blipFill>
        <p:spPr>
          <a:xfrm rot="20914282">
            <a:off x="-85775" y="1540891"/>
            <a:ext cx="3580251" cy="2065726"/>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2018</a:t>
            </a:r>
          </a:p>
        </p:txBody>
      </p:sp>
      <p:pic>
        <p:nvPicPr>
          <p:cNvPr id="5" name="Grafik 4">
            <a:extLst>
              <a:ext uri="{FF2B5EF4-FFF2-40B4-BE49-F238E27FC236}">
                <a16:creationId xmlns:a16="http://schemas.microsoft.com/office/drawing/2014/main" id="{1FC3898E-5CD1-42FE-9EC5-65F7EBA0156B}"/>
              </a:ext>
            </a:extLst>
          </p:cNvPr>
          <p:cNvPicPr>
            <a:picLocks noChangeAspect="1"/>
          </p:cNvPicPr>
          <p:nvPr/>
        </p:nvPicPr>
        <p:blipFill>
          <a:blip r:embed="rId4"/>
          <a:stretch>
            <a:fillRect/>
          </a:stretch>
        </p:blipFill>
        <p:spPr>
          <a:xfrm rot="21288987">
            <a:off x="167291" y="3727816"/>
            <a:ext cx="2316482" cy="3228597"/>
          </a:xfrm>
          <a:prstGeom prst="rect">
            <a:avLst/>
          </a:prstGeom>
        </p:spPr>
      </p:pic>
      <p:pic>
        <p:nvPicPr>
          <p:cNvPr id="30" name="Grafik 29">
            <a:extLst>
              <a:ext uri="{FF2B5EF4-FFF2-40B4-BE49-F238E27FC236}">
                <a16:creationId xmlns:a16="http://schemas.microsoft.com/office/drawing/2014/main" id="{3899CE6E-BAEC-4386-A1DC-E9765714B3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7342" y="4309842"/>
            <a:ext cx="3779116" cy="2512412"/>
          </a:xfrm>
          <a:prstGeom prst="rect">
            <a:avLst/>
          </a:prstGeom>
        </p:spPr>
      </p:pic>
      <p:pic>
        <p:nvPicPr>
          <p:cNvPr id="44" name="Grafik 43">
            <a:extLst>
              <a:ext uri="{FF2B5EF4-FFF2-40B4-BE49-F238E27FC236}">
                <a16:creationId xmlns:a16="http://schemas.microsoft.com/office/drawing/2014/main" id="{CFE2A182-92E9-4D68-84D5-B2B4208238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6458" y="3393254"/>
            <a:ext cx="2429016" cy="3429000"/>
          </a:xfrm>
          <a:prstGeom prst="rect">
            <a:avLst/>
          </a:prstGeom>
        </p:spPr>
      </p:pic>
      <p:pic>
        <p:nvPicPr>
          <p:cNvPr id="46" name="Grafik 45">
            <a:extLst>
              <a:ext uri="{FF2B5EF4-FFF2-40B4-BE49-F238E27FC236}">
                <a16:creationId xmlns:a16="http://schemas.microsoft.com/office/drawing/2014/main" id="{07D5F839-80C2-482E-B397-65026B687F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1078" y="354869"/>
            <a:ext cx="3261869" cy="2446402"/>
          </a:xfrm>
          <a:prstGeom prst="rect">
            <a:avLst/>
          </a:prstGeom>
        </p:spPr>
      </p:pic>
      <p:pic>
        <p:nvPicPr>
          <p:cNvPr id="60" name="Grafik 59">
            <a:extLst>
              <a:ext uri="{FF2B5EF4-FFF2-40B4-BE49-F238E27FC236}">
                <a16:creationId xmlns:a16="http://schemas.microsoft.com/office/drawing/2014/main" id="{49ED30C7-4B6E-468E-8B99-74733D5117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64371">
            <a:off x="8793217" y="4319786"/>
            <a:ext cx="3332197" cy="2499148"/>
          </a:xfrm>
          <a:prstGeom prst="rect">
            <a:avLst/>
          </a:prstGeom>
        </p:spPr>
      </p:pic>
      <p:pic>
        <p:nvPicPr>
          <p:cNvPr id="62" name="Grafik 61">
            <a:extLst>
              <a:ext uri="{FF2B5EF4-FFF2-40B4-BE49-F238E27FC236}">
                <a16:creationId xmlns:a16="http://schemas.microsoft.com/office/drawing/2014/main" id="{360E4AC1-9B5A-4BA6-B034-1A786B277512}"/>
              </a:ext>
            </a:extLst>
          </p:cNvPr>
          <p:cNvPicPr>
            <a:picLocks noChangeAspect="1"/>
          </p:cNvPicPr>
          <p:nvPr/>
        </p:nvPicPr>
        <p:blipFill rotWithShape="1">
          <a:blip r:embed="rId9">
            <a:extLst>
              <a:ext uri="{28A0092B-C50C-407E-A947-70E740481C1C}">
                <a14:useLocalDpi xmlns:a14="http://schemas.microsoft.com/office/drawing/2010/main" val="0"/>
              </a:ext>
            </a:extLst>
          </a:blip>
          <a:srcRect t="4847" b="18806"/>
          <a:stretch/>
        </p:blipFill>
        <p:spPr>
          <a:xfrm rot="21381840">
            <a:off x="8595742" y="2090729"/>
            <a:ext cx="3928920" cy="2249714"/>
          </a:xfrm>
          <a:prstGeom prst="rect">
            <a:avLst/>
          </a:prstGeom>
        </p:spPr>
      </p:pic>
      <p:pic>
        <p:nvPicPr>
          <p:cNvPr id="5122" name="Picture 2" descr="Aktuelles – Saddle4Horse">
            <a:extLst>
              <a:ext uri="{FF2B5EF4-FFF2-40B4-BE49-F238E27FC236}">
                <a16:creationId xmlns:a16="http://schemas.microsoft.com/office/drawing/2014/main" id="{E26D08BB-7EBD-4C5F-A144-01ADF20873C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36" t="2793" r="49429" b="3607"/>
          <a:stretch/>
        </p:blipFill>
        <p:spPr bwMode="auto">
          <a:xfrm>
            <a:off x="9515375" y="70288"/>
            <a:ext cx="2078402" cy="2037999"/>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a:extLst>
              <a:ext uri="{FF2B5EF4-FFF2-40B4-BE49-F238E27FC236}">
                <a16:creationId xmlns:a16="http://schemas.microsoft.com/office/drawing/2014/main" id="{1E91E6CA-01B3-4883-82C2-4C51A71656C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1306342">
            <a:off x="3653294" y="336610"/>
            <a:ext cx="2494511" cy="3531244"/>
          </a:xfrm>
          <a:prstGeom prst="rect">
            <a:avLst/>
          </a:prstGeom>
        </p:spPr>
      </p:pic>
    </p:spTree>
    <p:extLst>
      <p:ext uri="{BB962C8B-B14F-4D97-AF65-F5344CB8AC3E}">
        <p14:creationId xmlns:p14="http://schemas.microsoft.com/office/powerpoint/2010/main" val="719987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29">
            <a:extLst>
              <a:ext uri="{FF2B5EF4-FFF2-40B4-BE49-F238E27FC236}">
                <a16:creationId xmlns:a16="http://schemas.microsoft.com/office/drawing/2014/main" id="{DF21D968-0D67-4AE4-9D74-0181F9F56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621" y="1271321"/>
            <a:ext cx="4630970" cy="3473228"/>
          </a:xfrm>
          <a:prstGeom prst="rect">
            <a:avLst/>
          </a:prstGeom>
        </p:spPr>
      </p:pic>
      <p:pic>
        <p:nvPicPr>
          <p:cNvPr id="34" name="Grafik 33">
            <a:extLst>
              <a:ext uri="{FF2B5EF4-FFF2-40B4-BE49-F238E27FC236}">
                <a16:creationId xmlns:a16="http://schemas.microsoft.com/office/drawing/2014/main" id="{03943F37-97F4-48A5-B698-3983079927C4}"/>
              </a:ext>
            </a:extLst>
          </p:cNvPr>
          <p:cNvPicPr>
            <a:picLocks noChangeAspect="1"/>
          </p:cNvPicPr>
          <p:nvPr/>
        </p:nvPicPr>
        <p:blipFill rotWithShape="1">
          <a:blip r:embed="rId4">
            <a:extLst>
              <a:ext uri="{28A0092B-C50C-407E-A947-70E740481C1C}">
                <a14:useLocalDpi xmlns:a14="http://schemas.microsoft.com/office/drawing/2010/main" val="0"/>
              </a:ext>
            </a:extLst>
          </a:blip>
          <a:srcRect l="11779" t="16967" b="12843"/>
          <a:stretch/>
        </p:blipFill>
        <p:spPr>
          <a:xfrm rot="21155956">
            <a:off x="5991545" y="98741"/>
            <a:ext cx="3961322" cy="1772805"/>
          </a:xfrm>
          <a:prstGeom prst="rect">
            <a:avLst/>
          </a:prstGeom>
        </p:spPr>
      </p:pic>
      <p:pic>
        <p:nvPicPr>
          <p:cNvPr id="9" name="Grafik 8">
            <a:extLst>
              <a:ext uri="{FF2B5EF4-FFF2-40B4-BE49-F238E27FC236}">
                <a16:creationId xmlns:a16="http://schemas.microsoft.com/office/drawing/2014/main" id="{519E256E-8A33-47D7-9603-D5BB75ADB913}"/>
              </a:ext>
            </a:extLst>
          </p:cNvPr>
          <p:cNvPicPr>
            <a:picLocks noChangeAspect="1"/>
          </p:cNvPicPr>
          <p:nvPr/>
        </p:nvPicPr>
        <p:blipFill rotWithShape="1">
          <a:blip r:embed="rId5">
            <a:extLst>
              <a:ext uri="{28A0092B-C50C-407E-A947-70E740481C1C}">
                <a14:useLocalDpi xmlns:a14="http://schemas.microsoft.com/office/drawing/2010/main" val="0"/>
              </a:ext>
            </a:extLst>
          </a:blip>
          <a:srcRect t="-4775" b="23464"/>
          <a:stretch/>
        </p:blipFill>
        <p:spPr>
          <a:xfrm>
            <a:off x="5024128" y="2858293"/>
            <a:ext cx="3468940" cy="3760839"/>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2019</a:t>
            </a:r>
          </a:p>
        </p:txBody>
      </p:sp>
      <p:pic>
        <p:nvPicPr>
          <p:cNvPr id="14" name="Grafik 13">
            <a:extLst>
              <a:ext uri="{FF2B5EF4-FFF2-40B4-BE49-F238E27FC236}">
                <a16:creationId xmlns:a16="http://schemas.microsoft.com/office/drawing/2014/main" id="{F5A12EEF-5A44-40B8-9579-AA2A8D2A533C}"/>
              </a:ext>
            </a:extLst>
          </p:cNvPr>
          <p:cNvPicPr>
            <a:picLocks noChangeAspect="1"/>
          </p:cNvPicPr>
          <p:nvPr/>
        </p:nvPicPr>
        <p:blipFill rotWithShape="1">
          <a:blip r:embed="rId6">
            <a:extLst>
              <a:ext uri="{28A0092B-C50C-407E-A947-70E740481C1C}">
                <a14:useLocalDpi xmlns:a14="http://schemas.microsoft.com/office/drawing/2010/main" val="0"/>
              </a:ext>
            </a:extLst>
          </a:blip>
          <a:srcRect r="18912"/>
          <a:stretch/>
        </p:blipFill>
        <p:spPr>
          <a:xfrm rot="275064">
            <a:off x="8259967" y="1777095"/>
            <a:ext cx="4101296" cy="2845032"/>
          </a:xfrm>
          <a:prstGeom prst="rect">
            <a:avLst/>
          </a:prstGeom>
        </p:spPr>
      </p:pic>
      <p:pic>
        <p:nvPicPr>
          <p:cNvPr id="24" name="Grafik 23">
            <a:extLst>
              <a:ext uri="{FF2B5EF4-FFF2-40B4-BE49-F238E27FC236}">
                <a16:creationId xmlns:a16="http://schemas.microsoft.com/office/drawing/2014/main" id="{3F1883D1-B36C-4E33-8082-7CAFADF809BC}"/>
              </a:ext>
            </a:extLst>
          </p:cNvPr>
          <p:cNvPicPr>
            <a:picLocks noChangeAspect="1"/>
          </p:cNvPicPr>
          <p:nvPr/>
        </p:nvPicPr>
        <p:blipFill rotWithShape="1">
          <a:blip r:embed="rId7">
            <a:extLst>
              <a:ext uri="{28A0092B-C50C-407E-A947-70E740481C1C}">
                <a14:useLocalDpi xmlns:a14="http://schemas.microsoft.com/office/drawing/2010/main" val="0"/>
              </a:ext>
            </a:extLst>
          </a:blip>
          <a:srcRect t="2950" b="18241"/>
          <a:stretch/>
        </p:blipFill>
        <p:spPr>
          <a:xfrm rot="21280932">
            <a:off x="48921" y="1281128"/>
            <a:ext cx="2519285" cy="3531433"/>
          </a:xfrm>
          <a:prstGeom prst="rect">
            <a:avLst/>
          </a:prstGeom>
        </p:spPr>
      </p:pic>
      <p:pic>
        <p:nvPicPr>
          <p:cNvPr id="32" name="Grafik 31">
            <a:extLst>
              <a:ext uri="{FF2B5EF4-FFF2-40B4-BE49-F238E27FC236}">
                <a16:creationId xmlns:a16="http://schemas.microsoft.com/office/drawing/2014/main" id="{63C95A94-76C6-45A8-BB33-C7E54F61575E}"/>
              </a:ext>
            </a:extLst>
          </p:cNvPr>
          <p:cNvPicPr>
            <a:picLocks noChangeAspect="1"/>
          </p:cNvPicPr>
          <p:nvPr/>
        </p:nvPicPr>
        <p:blipFill rotWithShape="1">
          <a:blip r:embed="rId8">
            <a:extLst>
              <a:ext uri="{28A0092B-C50C-407E-A947-70E740481C1C}">
                <a14:useLocalDpi xmlns:a14="http://schemas.microsoft.com/office/drawing/2010/main" val="0"/>
              </a:ext>
            </a:extLst>
          </a:blip>
          <a:srcRect t="21745" b="29752"/>
          <a:stretch/>
        </p:blipFill>
        <p:spPr>
          <a:xfrm>
            <a:off x="0" y="4878018"/>
            <a:ext cx="4886791" cy="1777694"/>
          </a:xfrm>
          <a:prstGeom prst="rect">
            <a:avLst/>
          </a:prstGeom>
        </p:spPr>
      </p:pic>
      <p:pic>
        <p:nvPicPr>
          <p:cNvPr id="12" name="Grafik 11">
            <a:extLst>
              <a:ext uri="{FF2B5EF4-FFF2-40B4-BE49-F238E27FC236}">
                <a16:creationId xmlns:a16="http://schemas.microsoft.com/office/drawing/2014/main" id="{81210E30-30B1-4810-B627-4AF021CA11B4}"/>
              </a:ext>
            </a:extLst>
          </p:cNvPr>
          <p:cNvPicPr>
            <a:picLocks noChangeAspect="1"/>
          </p:cNvPicPr>
          <p:nvPr/>
        </p:nvPicPr>
        <p:blipFill rotWithShape="1">
          <a:blip r:embed="rId9">
            <a:extLst>
              <a:ext uri="{28A0092B-C50C-407E-A947-70E740481C1C}">
                <a14:useLocalDpi xmlns:a14="http://schemas.microsoft.com/office/drawing/2010/main" val="0"/>
              </a:ext>
            </a:extLst>
          </a:blip>
          <a:srcRect t="16761" r="13686" b="16492"/>
          <a:stretch/>
        </p:blipFill>
        <p:spPr>
          <a:xfrm rot="21335181">
            <a:off x="7386356" y="4467122"/>
            <a:ext cx="5319323" cy="2313807"/>
          </a:xfrm>
          <a:prstGeom prst="rect">
            <a:avLst/>
          </a:prstGeom>
        </p:spPr>
      </p:pic>
    </p:spTree>
    <p:extLst>
      <p:ext uri="{BB962C8B-B14F-4D97-AF65-F5344CB8AC3E}">
        <p14:creationId xmlns:p14="http://schemas.microsoft.com/office/powerpoint/2010/main" val="857322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EQUITANA Open Air Mannheim 2019 - PferdeMagazin">
            <a:extLst>
              <a:ext uri="{FF2B5EF4-FFF2-40B4-BE49-F238E27FC236}">
                <a16:creationId xmlns:a16="http://schemas.microsoft.com/office/drawing/2014/main" id="{909F0139-2545-4CB2-9FAE-01CAE3B60A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93274">
            <a:off x="4216389" y="1256360"/>
            <a:ext cx="3627642" cy="2293253"/>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a:extLst>
              <a:ext uri="{FF2B5EF4-FFF2-40B4-BE49-F238E27FC236}">
                <a16:creationId xmlns:a16="http://schemas.microsoft.com/office/drawing/2014/main" id="{195C6E04-0C8B-4583-BF1E-3D55226DABAD}"/>
              </a:ext>
            </a:extLst>
          </p:cNvPr>
          <p:cNvPicPr>
            <a:picLocks noChangeAspect="1"/>
          </p:cNvPicPr>
          <p:nvPr/>
        </p:nvPicPr>
        <p:blipFill rotWithShape="1">
          <a:blip r:embed="rId4">
            <a:extLst>
              <a:ext uri="{28A0092B-C50C-407E-A947-70E740481C1C}">
                <a14:useLocalDpi xmlns:a14="http://schemas.microsoft.com/office/drawing/2010/main" val="0"/>
              </a:ext>
            </a:extLst>
          </a:blip>
          <a:srcRect l="-781" t="12018" r="781" b="16845"/>
          <a:stretch/>
        </p:blipFill>
        <p:spPr>
          <a:xfrm rot="21106282">
            <a:off x="6769234" y="4051493"/>
            <a:ext cx="5612589" cy="2661108"/>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2019</a:t>
            </a:r>
          </a:p>
        </p:txBody>
      </p:sp>
      <p:pic>
        <p:nvPicPr>
          <p:cNvPr id="7" name="Grafik 6">
            <a:extLst>
              <a:ext uri="{FF2B5EF4-FFF2-40B4-BE49-F238E27FC236}">
                <a16:creationId xmlns:a16="http://schemas.microsoft.com/office/drawing/2014/main" id="{55CBEE05-9877-4C29-967A-45A6A4FAE5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28763">
            <a:off x="112544" y="1480371"/>
            <a:ext cx="4580336" cy="2576439"/>
          </a:xfrm>
          <a:prstGeom prst="rect">
            <a:avLst/>
          </a:prstGeom>
        </p:spPr>
      </p:pic>
      <p:pic>
        <p:nvPicPr>
          <p:cNvPr id="6146" name="Picture 2" descr="Keine Fotobeschreibung verfügbar.">
            <a:extLst>
              <a:ext uri="{FF2B5EF4-FFF2-40B4-BE49-F238E27FC236}">
                <a16:creationId xmlns:a16="http://schemas.microsoft.com/office/drawing/2014/main" id="{0E5C8C21-7623-4B98-BB2A-E9209F3609C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907"/>
          <a:stretch/>
        </p:blipFill>
        <p:spPr bwMode="auto">
          <a:xfrm rot="366207">
            <a:off x="7709361" y="340680"/>
            <a:ext cx="4337396" cy="2963318"/>
          </a:xfrm>
          <a:prstGeom prst="rect">
            <a:avLst/>
          </a:prstGeom>
          <a:noFill/>
          <a:extLst>
            <a:ext uri="{909E8E84-426E-40DD-AFC4-6F175D3DCCD1}">
              <a14:hiddenFill xmlns:a14="http://schemas.microsoft.com/office/drawing/2010/main">
                <a:solidFill>
                  <a:srgbClr val="FFFFFF"/>
                </a:solidFill>
              </a14:hiddenFill>
            </a:ext>
          </a:extLst>
        </p:spPr>
      </p:pic>
      <p:pic>
        <p:nvPicPr>
          <p:cNvPr id="5" name="Inhaltsplatzhalter 4">
            <a:extLst>
              <a:ext uri="{FF2B5EF4-FFF2-40B4-BE49-F238E27FC236}">
                <a16:creationId xmlns:a16="http://schemas.microsoft.com/office/drawing/2014/main" id="{A26D0986-46BF-4B56-97D4-BDFA873C0353}"/>
              </a:ext>
            </a:extLst>
          </p:cNvPr>
          <p:cNvPicPr>
            <a:picLocks noGrp="1" noChangeAspect="1"/>
          </p:cNvPicPr>
          <p:nvPr>
            <p:ph idx="1"/>
          </p:nvPr>
        </p:nvPicPr>
        <p:blipFill rotWithShape="1">
          <a:blip r:embed="rId7">
            <a:extLst>
              <a:ext uri="{28A0092B-C50C-407E-A947-70E740481C1C}">
                <a14:useLocalDpi xmlns:a14="http://schemas.microsoft.com/office/drawing/2010/main" val="0"/>
              </a:ext>
            </a:extLst>
          </a:blip>
          <a:srcRect l="7196" t="8657" r="5426" b="12202"/>
          <a:stretch/>
        </p:blipFill>
        <p:spPr>
          <a:xfrm rot="21242918">
            <a:off x="206745" y="4083832"/>
            <a:ext cx="5489733" cy="2796860"/>
          </a:xfrm>
        </p:spPr>
      </p:pic>
    </p:spTree>
    <p:extLst>
      <p:ext uri="{BB962C8B-B14F-4D97-AF65-F5344CB8AC3E}">
        <p14:creationId xmlns:p14="http://schemas.microsoft.com/office/powerpoint/2010/main" val="1409427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4C692F7A-A623-48C7-ACA9-92835808173A}"/>
              </a:ext>
            </a:extLst>
          </p:cNvPr>
          <p:cNvPicPr>
            <a:picLocks noChangeAspect="1"/>
          </p:cNvPicPr>
          <p:nvPr/>
        </p:nvPicPr>
        <p:blipFill rotWithShape="1">
          <a:blip r:embed="rId3">
            <a:extLst>
              <a:ext uri="{28A0092B-C50C-407E-A947-70E740481C1C}">
                <a14:useLocalDpi xmlns:a14="http://schemas.microsoft.com/office/drawing/2010/main" val="0"/>
              </a:ext>
            </a:extLst>
          </a:blip>
          <a:srcRect l="18849" t="5652" r="32624" b="18919"/>
          <a:stretch/>
        </p:blipFill>
        <p:spPr>
          <a:xfrm>
            <a:off x="6660546" y="2008398"/>
            <a:ext cx="3249565" cy="2841203"/>
          </a:xfrm>
          <a:prstGeom prst="rect">
            <a:avLst/>
          </a:prstGeom>
        </p:spPr>
      </p:pic>
      <p:pic>
        <p:nvPicPr>
          <p:cNvPr id="5" name="Inhaltsplatzhalter 4">
            <a:extLst>
              <a:ext uri="{FF2B5EF4-FFF2-40B4-BE49-F238E27FC236}">
                <a16:creationId xmlns:a16="http://schemas.microsoft.com/office/drawing/2014/main" id="{D44C227F-89C0-4F85-849D-E8DFA3176E87}"/>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17463"/>
          <a:stretch/>
        </p:blipFill>
        <p:spPr>
          <a:xfrm rot="21308468">
            <a:off x="3948070" y="4772935"/>
            <a:ext cx="4084102" cy="1901755"/>
          </a:xfr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2020 - Beginn Corona Pandemie</a:t>
            </a:r>
          </a:p>
        </p:txBody>
      </p:sp>
      <p:pic>
        <p:nvPicPr>
          <p:cNvPr id="9" name="Grafik 8">
            <a:extLst>
              <a:ext uri="{FF2B5EF4-FFF2-40B4-BE49-F238E27FC236}">
                <a16:creationId xmlns:a16="http://schemas.microsoft.com/office/drawing/2014/main" id="{CD495066-4862-48BE-AACF-54900D3C4D77}"/>
              </a:ext>
            </a:extLst>
          </p:cNvPr>
          <p:cNvPicPr>
            <a:picLocks noChangeAspect="1"/>
          </p:cNvPicPr>
          <p:nvPr/>
        </p:nvPicPr>
        <p:blipFill rotWithShape="1">
          <a:blip r:embed="rId5">
            <a:extLst>
              <a:ext uri="{28A0092B-C50C-407E-A947-70E740481C1C}">
                <a14:useLocalDpi xmlns:a14="http://schemas.microsoft.com/office/drawing/2010/main" val="0"/>
              </a:ext>
            </a:extLst>
          </a:blip>
          <a:srcRect l="2461" t="13552" r="-2461" b="22185"/>
          <a:stretch/>
        </p:blipFill>
        <p:spPr>
          <a:xfrm>
            <a:off x="4380678" y="1034238"/>
            <a:ext cx="2833047" cy="3228179"/>
          </a:xfrm>
          <a:prstGeom prst="rect">
            <a:avLst/>
          </a:prstGeom>
        </p:spPr>
      </p:pic>
      <p:pic>
        <p:nvPicPr>
          <p:cNvPr id="7176" name="Picture 8" descr="Keine Fotobeschreibung verfügbar.">
            <a:extLst>
              <a:ext uri="{FF2B5EF4-FFF2-40B4-BE49-F238E27FC236}">
                <a16:creationId xmlns:a16="http://schemas.microsoft.com/office/drawing/2014/main" id="{44EC003D-4D90-425A-9CCB-8FB10475BF9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731" t="32888" b="20765"/>
          <a:stretch/>
        </p:blipFill>
        <p:spPr bwMode="auto">
          <a:xfrm rot="429437">
            <a:off x="7840321" y="4651365"/>
            <a:ext cx="4283571" cy="1947369"/>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a:extLst>
              <a:ext uri="{FF2B5EF4-FFF2-40B4-BE49-F238E27FC236}">
                <a16:creationId xmlns:a16="http://schemas.microsoft.com/office/drawing/2014/main" id="{A8DFA16A-BB29-43E4-8240-BEC8AEDD8DC1}"/>
              </a:ext>
            </a:extLst>
          </p:cNvPr>
          <p:cNvPicPr>
            <a:picLocks noChangeAspect="1"/>
          </p:cNvPicPr>
          <p:nvPr/>
        </p:nvPicPr>
        <p:blipFill rotWithShape="1">
          <a:blip r:embed="rId7">
            <a:extLst>
              <a:ext uri="{28A0092B-C50C-407E-A947-70E740481C1C}">
                <a14:useLocalDpi xmlns:a14="http://schemas.microsoft.com/office/drawing/2010/main" val="0"/>
              </a:ext>
            </a:extLst>
          </a:blip>
          <a:srcRect l="19944" b="8034"/>
          <a:stretch/>
        </p:blipFill>
        <p:spPr>
          <a:xfrm>
            <a:off x="128296" y="4014470"/>
            <a:ext cx="4283571" cy="2776185"/>
          </a:xfrm>
          <a:prstGeom prst="rect">
            <a:avLst/>
          </a:prstGeom>
        </p:spPr>
      </p:pic>
      <p:pic>
        <p:nvPicPr>
          <p:cNvPr id="7172" name="Picture 4" descr="Keine Fotobeschreibung verfügbar.">
            <a:extLst>
              <a:ext uri="{FF2B5EF4-FFF2-40B4-BE49-F238E27FC236}">
                <a16:creationId xmlns:a16="http://schemas.microsoft.com/office/drawing/2014/main" id="{44B8A427-A534-4D07-AA28-A598F36C7DB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868"/>
          <a:stretch/>
        </p:blipFill>
        <p:spPr bwMode="auto">
          <a:xfrm rot="21117773">
            <a:off x="171926" y="1121574"/>
            <a:ext cx="4224904" cy="3427722"/>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B929BA6D-88A6-4ED6-BA46-64A204B0F2F1}"/>
              </a:ext>
            </a:extLst>
          </p:cNvPr>
          <p:cNvPicPr>
            <a:picLocks noChangeAspect="1"/>
          </p:cNvPicPr>
          <p:nvPr/>
        </p:nvPicPr>
        <p:blipFill rotWithShape="1">
          <a:blip r:embed="rId9">
            <a:extLst>
              <a:ext uri="{28A0092B-C50C-407E-A947-70E740481C1C}">
                <a14:useLocalDpi xmlns:a14="http://schemas.microsoft.com/office/drawing/2010/main" val="0"/>
              </a:ext>
            </a:extLst>
          </a:blip>
          <a:srcRect l="4260" t="11689"/>
          <a:stretch/>
        </p:blipFill>
        <p:spPr>
          <a:xfrm rot="20956893">
            <a:off x="9821756" y="936480"/>
            <a:ext cx="2553706" cy="3140715"/>
          </a:xfrm>
          <a:prstGeom prst="rect">
            <a:avLst/>
          </a:prstGeom>
        </p:spPr>
      </p:pic>
    </p:spTree>
    <p:extLst>
      <p:ext uri="{BB962C8B-B14F-4D97-AF65-F5344CB8AC3E}">
        <p14:creationId xmlns:p14="http://schemas.microsoft.com/office/powerpoint/2010/main" val="3979614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FCCFB5EA-4317-44CF-926C-C8E8DDDC4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3405" y="3542"/>
            <a:ext cx="4369977" cy="2122170"/>
          </a:xfrm>
          <a:prstGeom prst="rect">
            <a:avLst/>
          </a:prstGeom>
        </p:spPr>
      </p:pic>
      <p:pic>
        <p:nvPicPr>
          <p:cNvPr id="11" name="Grafik 10">
            <a:extLst>
              <a:ext uri="{FF2B5EF4-FFF2-40B4-BE49-F238E27FC236}">
                <a16:creationId xmlns:a16="http://schemas.microsoft.com/office/drawing/2014/main" id="{265FE4F5-676E-4D7D-B7DC-E12CC21EA814}"/>
              </a:ext>
            </a:extLst>
          </p:cNvPr>
          <p:cNvPicPr>
            <a:picLocks noChangeAspect="1"/>
          </p:cNvPicPr>
          <p:nvPr/>
        </p:nvPicPr>
        <p:blipFill rotWithShape="1">
          <a:blip r:embed="rId4">
            <a:extLst>
              <a:ext uri="{28A0092B-C50C-407E-A947-70E740481C1C}">
                <a14:useLocalDpi xmlns:a14="http://schemas.microsoft.com/office/drawing/2010/main" val="0"/>
              </a:ext>
            </a:extLst>
          </a:blip>
          <a:srcRect l="10738" t="14845" r="11959" b="15791"/>
          <a:stretch/>
        </p:blipFill>
        <p:spPr>
          <a:xfrm>
            <a:off x="3719978" y="4095080"/>
            <a:ext cx="5196428" cy="2622812"/>
          </a:xfrm>
          <a:prstGeom prst="rect">
            <a:avLst/>
          </a:prstGeom>
        </p:spPr>
      </p:pic>
      <p:pic>
        <p:nvPicPr>
          <p:cNvPr id="19" name="Grafik 18">
            <a:extLst>
              <a:ext uri="{FF2B5EF4-FFF2-40B4-BE49-F238E27FC236}">
                <a16:creationId xmlns:a16="http://schemas.microsoft.com/office/drawing/2014/main" id="{8FFCC241-7FE3-445A-8437-02631104E128}"/>
              </a:ext>
            </a:extLst>
          </p:cNvPr>
          <p:cNvPicPr>
            <a:picLocks noChangeAspect="1"/>
          </p:cNvPicPr>
          <p:nvPr/>
        </p:nvPicPr>
        <p:blipFill rotWithShape="1">
          <a:blip r:embed="rId5">
            <a:extLst>
              <a:ext uri="{28A0092B-C50C-407E-A947-70E740481C1C}">
                <a14:useLocalDpi xmlns:a14="http://schemas.microsoft.com/office/drawing/2010/main" val="0"/>
              </a:ext>
            </a:extLst>
          </a:blip>
          <a:srcRect t="3958" r="15039" b="33265"/>
          <a:stretch/>
        </p:blipFill>
        <p:spPr>
          <a:xfrm rot="168459">
            <a:off x="8696029" y="1026799"/>
            <a:ext cx="3512576" cy="3460589"/>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2021</a:t>
            </a:r>
          </a:p>
        </p:txBody>
      </p:sp>
      <p:pic>
        <p:nvPicPr>
          <p:cNvPr id="5" name="Inhaltsplatzhalter 4">
            <a:extLst>
              <a:ext uri="{FF2B5EF4-FFF2-40B4-BE49-F238E27FC236}">
                <a16:creationId xmlns:a16="http://schemas.microsoft.com/office/drawing/2014/main" id="{66CB4D1F-7763-4623-BD5E-8B5262C276DA}"/>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t="5092" b="24720"/>
          <a:stretch/>
        </p:blipFill>
        <p:spPr>
          <a:xfrm rot="21024374">
            <a:off x="8567519" y="4397179"/>
            <a:ext cx="3769596" cy="2552701"/>
          </a:xfrm>
        </p:spPr>
      </p:pic>
      <p:pic>
        <p:nvPicPr>
          <p:cNvPr id="3074" name="Picture 2">
            <a:extLst>
              <a:ext uri="{FF2B5EF4-FFF2-40B4-BE49-F238E27FC236}">
                <a16:creationId xmlns:a16="http://schemas.microsoft.com/office/drawing/2014/main" id="{CB95B80F-2A42-4CB2-A696-91CCBF15E9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52318" y="168033"/>
            <a:ext cx="1476375" cy="1476375"/>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a:extLst>
              <a:ext uri="{FF2B5EF4-FFF2-40B4-BE49-F238E27FC236}">
                <a16:creationId xmlns:a16="http://schemas.microsoft.com/office/drawing/2014/main" id="{993BDC91-C328-4707-8C49-79C66AD25938}"/>
              </a:ext>
            </a:extLst>
          </p:cNvPr>
          <p:cNvPicPr>
            <a:picLocks noChangeAspect="1"/>
          </p:cNvPicPr>
          <p:nvPr/>
        </p:nvPicPr>
        <p:blipFill rotWithShape="1">
          <a:blip r:embed="rId8">
            <a:extLst>
              <a:ext uri="{28A0092B-C50C-407E-A947-70E740481C1C}">
                <a14:useLocalDpi xmlns:a14="http://schemas.microsoft.com/office/drawing/2010/main" val="0"/>
              </a:ext>
            </a:extLst>
          </a:blip>
          <a:srcRect l="13573" t="21839" r="6562" b="6160"/>
          <a:stretch/>
        </p:blipFill>
        <p:spPr>
          <a:xfrm rot="10430844" flipV="1">
            <a:off x="-194811" y="1753850"/>
            <a:ext cx="4868588" cy="2133600"/>
          </a:xfrm>
          <a:prstGeom prst="rect">
            <a:avLst/>
          </a:prstGeom>
        </p:spPr>
      </p:pic>
      <p:pic>
        <p:nvPicPr>
          <p:cNvPr id="9" name="Grafik 8">
            <a:extLst>
              <a:ext uri="{FF2B5EF4-FFF2-40B4-BE49-F238E27FC236}">
                <a16:creationId xmlns:a16="http://schemas.microsoft.com/office/drawing/2014/main" id="{16361699-E84E-4888-841C-32EA33A3C680}"/>
              </a:ext>
            </a:extLst>
          </p:cNvPr>
          <p:cNvPicPr>
            <a:picLocks noChangeAspect="1"/>
          </p:cNvPicPr>
          <p:nvPr/>
        </p:nvPicPr>
        <p:blipFill rotWithShape="1">
          <a:blip r:embed="rId9">
            <a:extLst>
              <a:ext uri="{28A0092B-C50C-407E-A947-70E740481C1C}">
                <a14:useLocalDpi xmlns:a14="http://schemas.microsoft.com/office/drawing/2010/main" val="0"/>
              </a:ext>
            </a:extLst>
          </a:blip>
          <a:srcRect t="5925" r="26631"/>
          <a:stretch/>
        </p:blipFill>
        <p:spPr>
          <a:xfrm rot="21271576">
            <a:off x="328388" y="3808255"/>
            <a:ext cx="2978639" cy="2867981"/>
          </a:xfrm>
          <a:prstGeom prst="rect">
            <a:avLst/>
          </a:prstGeom>
        </p:spPr>
      </p:pic>
      <p:pic>
        <p:nvPicPr>
          <p:cNvPr id="13" name="Grafik 12">
            <a:extLst>
              <a:ext uri="{FF2B5EF4-FFF2-40B4-BE49-F238E27FC236}">
                <a16:creationId xmlns:a16="http://schemas.microsoft.com/office/drawing/2014/main" id="{8C9902A9-E1C7-442D-BF94-38DE67A76F43}"/>
              </a:ext>
            </a:extLst>
          </p:cNvPr>
          <p:cNvPicPr>
            <a:picLocks noChangeAspect="1"/>
          </p:cNvPicPr>
          <p:nvPr/>
        </p:nvPicPr>
        <p:blipFill rotWithShape="1">
          <a:blip r:embed="rId10">
            <a:extLst>
              <a:ext uri="{28A0092B-C50C-407E-A947-70E740481C1C}">
                <a14:useLocalDpi xmlns:a14="http://schemas.microsoft.com/office/drawing/2010/main" val="0"/>
              </a:ext>
            </a:extLst>
          </a:blip>
          <a:srcRect l="8235" r="2702"/>
          <a:stretch/>
        </p:blipFill>
        <p:spPr>
          <a:xfrm rot="21415163">
            <a:off x="4555764" y="1753488"/>
            <a:ext cx="4129624" cy="2608183"/>
          </a:xfrm>
          <a:prstGeom prst="rect">
            <a:avLst/>
          </a:prstGeom>
        </p:spPr>
      </p:pic>
    </p:spTree>
    <p:extLst>
      <p:ext uri="{BB962C8B-B14F-4D97-AF65-F5344CB8AC3E}">
        <p14:creationId xmlns:p14="http://schemas.microsoft.com/office/powerpoint/2010/main" val="1614135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AC1040FB-8FBF-436A-BCE8-33635AC16E02}"/>
              </a:ext>
            </a:extLst>
          </p:cNvPr>
          <p:cNvPicPr>
            <a:picLocks noChangeAspect="1"/>
          </p:cNvPicPr>
          <p:nvPr/>
        </p:nvPicPr>
        <p:blipFill rotWithShape="1">
          <a:blip r:embed="rId3">
            <a:extLst>
              <a:ext uri="{28A0092B-C50C-407E-A947-70E740481C1C}">
                <a14:useLocalDpi xmlns:a14="http://schemas.microsoft.com/office/drawing/2010/main" val="0"/>
              </a:ext>
            </a:extLst>
          </a:blip>
          <a:srcRect t="25569"/>
          <a:stretch/>
        </p:blipFill>
        <p:spPr>
          <a:xfrm rot="21099992">
            <a:off x="-293566" y="1634384"/>
            <a:ext cx="5538284" cy="3091669"/>
          </a:xfrm>
          <a:prstGeom prst="rect">
            <a:avLst/>
          </a:prstGeom>
        </p:spPr>
      </p:pic>
      <p:pic>
        <p:nvPicPr>
          <p:cNvPr id="9" name="Grafik 8">
            <a:extLst>
              <a:ext uri="{FF2B5EF4-FFF2-40B4-BE49-F238E27FC236}">
                <a16:creationId xmlns:a16="http://schemas.microsoft.com/office/drawing/2014/main" id="{36B2E4F7-805F-4937-B748-7F6EE7748069}"/>
              </a:ext>
            </a:extLst>
          </p:cNvPr>
          <p:cNvPicPr>
            <a:picLocks noChangeAspect="1"/>
          </p:cNvPicPr>
          <p:nvPr/>
        </p:nvPicPr>
        <p:blipFill rotWithShape="1">
          <a:blip r:embed="rId4">
            <a:extLst>
              <a:ext uri="{28A0092B-C50C-407E-A947-70E740481C1C}">
                <a14:useLocalDpi xmlns:a14="http://schemas.microsoft.com/office/drawing/2010/main" val="0"/>
              </a:ext>
            </a:extLst>
          </a:blip>
          <a:srcRect l="6712" t="29021" r="17179" b="17465"/>
          <a:stretch/>
        </p:blipFill>
        <p:spPr>
          <a:xfrm rot="281757">
            <a:off x="13178" y="4245714"/>
            <a:ext cx="5851577" cy="2725849"/>
          </a:xfrm>
          <a:prstGeom prst="rect">
            <a:avLst/>
          </a:prstGeom>
        </p:spPr>
      </p:pic>
      <p:pic>
        <p:nvPicPr>
          <p:cNvPr id="23" name="Grafik 22">
            <a:extLst>
              <a:ext uri="{FF2B5EF4-FFF2-40B4-BE49-F238E27FC236}">
                <a16:creationId xmlns:a16="http://schemas.microsoft.com/office/drawing/2014/main" id="{55FEC028-8795-4CC4-A612-93B03DA9D2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5079">
            <a:off x="7381986" y="838781"/>
            <a:ext cx="5259552" cy="2366798"/>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2022</a:t>
            </a:r>
          </a:p>
        </p:txBody>
      </p:sp>
      <p:pic>
        <p:nvPicPr>
          <p:cNvPr id="5" name="Inhaltsplatzhalter 4">
            <a:extLst>
              <a:ext uri="{FF2B5EF4-FFF2-40B4-BE49-F238E27FC236}">
                <a16:creationId xmlns:a16="http://schemas.microsoft.com/office/drawing/2014/main" id="{9828F9E3-5A03-4EC5-8F52-00EF53DB9E0A}"/>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4799247" y="-73697"/>
            <a:ext cx="2727722" cy="3636963"/>
          </a:xfrm>
        </p:spPr>
      </p:pic>
      <p:pic>
        <p:nvPicPr>
          <p:cNvPr id="19" name="Grafik 18">
            <a:extLst>
              <a:ext uri="{FF2B5EF4-FFF2-40B4-BE49-F238E27FC236}">
                <a16:creationId xmlns:a16="http://schemas.microsoft.com/office/drawing/2014/main" id="{64A4D198-895C-4ADD-8718-0E5A7DE4D1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012736">
            <a:off x="6834641" y="3731300"/>
            <a:ext cx="6057442" cy="2725849"/>
          </a:xfrm>
          <a:prstGeom prst="rect">
            <a:avLst/>
          </a:prstGeom>
        </p:spPr>
      </p:pic>
      <p:pic>
        <p:nvPicPr>
          <p:cNvPr id="21" name="Grafik 20">
            <a:extLst>
              <a:ext uri="{FF2B5EF4-FFF2-40B4-BE49-F238E27FC236}">
                <a16:creationId xmlns:a16="http://schemas.microsoft.com/office/drawing/2014/main" id="{66E377BA-CF17-4E0E-8D1B-EC2737EBD4B6}"/>
              </a:ext>
            </a:extLst>
          </p:cNvPr>
          <p:cNvPicPr>
            <a:picLocks noChangeAspect="1"/>
          </p:cNvPicPr>
          <p:nvPr/>
        </p:nvPicPr>
        <p:blipFill rotWithShape="1">
          <a:blip r:embed="rId8">
            <a:extLst>
              <a:ext uri="{28A0092B-C50C-407E-A947-70E740481C1C}">
                <a14:useLocalDpi xmlns:a14="http://schemas.microsoft.com/office/drawing/2010/main" val="0"/>
              </a:ext>
            </a:extLst>
          </a:blip>
          <a:srcRect l="34098" t="35190" r="35147" b="33033"/>
          <a:stretch/>
        </p:blipFill>
        <p:spPr>
          <a:xfrm rot="211152">
            <a:off x="5832904" y="3098121"/>
            <a:ext cx="2314052" cy="3692339"/>
          </a:xfrm>
          <a:prstGeom prst="rect">
            <a:avLst/>
          </a:prstGeom>
        </p:spPr>
      </p:pic>
    </p:spTree>
    <p:extLst>
      <p:ext uri="{BB962C8B-B14F-4D97-AF65-F5344CB8AC3E}">
        <p14:creationId xmlns:p14="http://schemas.microsoft.com/office/powerpoint/2010/main" val="1903743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684F6F63-43B6-40B7-BD72-E453D4D48A2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990" b="12950"/>
          <a:stretch/>
        </p:blipFill>
        <p:spPr>
          <a:xfrm rot="21059964">
            <a:off x="5678969" y="2395543"/>
            <a:ext cx="3084026" cy="2530759"/>
          </a:xfrm>
        </p:spPr>
      </p:pic>
      <p:pic>
        <p:nvPicPr>
          <p:cNvPr id="17" name="Grafik 16">
            <a:extLst>
              <a:ext uri="{FF2B5EF4-FFF2-40B4-BE49-F238E27FC236}">
                <a16:creationId xmlns:a16="http://schemas.microsoft.com/office/drawing/2014/main" id="{BA998A3C-8E7B-49A3-9849-5F706F6D779B}"/>
              </a:ext>
            </a:extLst>
          </p:cNvPr>
          <p:cNvPicPr>
            <a:picLocks noChangeAspect="1"/>
          </p:cNvPicPr>
          <p:nvPr/>
        </p:nvPicPr>
        <p:blipFill rotWithShape="1">
          <a:blip r:embed="rId4">
            <a:extLst>
              <a:ext uri="{28A0092B-C50C-407E-A947-70E740481C1C}">
                <a14:useLocalDpi xmlns:a14="http://schemas.microsoft.com/office/drawing/2010/main" val="0"/>
              </a:ext>
            </a:extLst>
          </a:blip>
          <a:srcRect t="31772" r="8203" b="26977"/>
          <a:stretch/>
        </p:blipFill>
        <p:spPr>
          <a:xfrm rot="162140">
            <a:off x="3184528" y="4130060"/>
            <a:ext cx="4721615" cy="2828925"/>
          </a:xfrm>
          <a:prstGeom prst="rect">
            <a:avLst/>
          </a:prstGeom>
        </p:spPr>
      </p:pic>
      <p:pic>
        <p:nvPicPr>
          <p:cNvPr id="25" name="Grafik 24">
            <a:extLst>
              <a:ext uri="{FF2B5EF4-FFF2-40B4-BE49-F238E27FC236}">
                <a16:creationId xmlns:a16="http://schemas.microsoft.com/office/drawing/2014/main" id="{798BF537-24B1-4C0E-A91A-34931438CE6C}"/>
              </a:ext>
            </a:extLst>
          </p:cNvPr>
          <p:cNvPicPr>
            <a:picLocks noChangeAspect="1"/>
          </p:cNvPicPr>
          <p:nvPr/>
        </p:nvPicPr>
        <p:blipFill rotWithShape="1">
          <a:blip r:embed="rId5">
            <a:extLst>
              <a:ext uri="{28A0092B-C50C-407E-A947-70E740481C1C}">
                <a14:useLocalDpi xmlns:a14="http://schemas.microsoft.com/office/drawing/2010/main" val="0"/>
              </a:ext>
            </a:extLst>
          </a:blip>
          <a:srcRect t="32696" r="20974" b="40848"/>
          <a:stretch/>
        </p:blipFill>
        <p:spPr>
          <a:xfrm>
            <a:off x="8941970" y="2168398"/>
            <a:ext cx="3250030" cy="2354740"/>
          </a:xfrm>
          <a:prstGeom prst="rect">
            <a:avLst/>
          </a:prstGeom>
        </p:spPr>
      </p:pic>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2023</a:t>
            </a:r>
          </a:p>
        </p:txBody>
      </p:sp>
      <p:pic>
        <p:nvPicPr>
          <p:cNvPr id="11" name="Grafik 10">
            <a:extLst>
              <a:ext uri="{FF2B5EF4-FFF2-40B4-BE49-F238E27FC236}">
                <a16:creationId xmlns:a16="http://schemas.microsoft.com/office/drawing/2014/main" id="{AD8087D6-B7EB-498D-9CD8-1370E92C41DC}"/>
              </a:ext>
            </a:extLst>
          </p:cNvPr>
          <p:cNvPicPr>
            <a:picLocks noChangeAspect="1"/>
          </p:cNvPicPr>
          <p:nvPr/>
        </p:nvPicPr>
        <p:blipFill rotWithShape="1">
          <a:blip r:embed="rId6">
            <a:extLst>
              <a:ext uri="{28A0092B-C50C-407E-A947-70E740481C1C}">
                <a14:useLocalDpi xmlns:a14="http://schemas.microsoft.com/office/drawing/2010/main" val="0"/>
              </a:ext>
            </a:extLst>
          </a:blip>
          <a:srcRect l="14993" t="34672" r="20841" b="12296"/>
          <a:stretch/>
        </p:blipFill>
        <p:spPr>
          <a:xfrm rot="20976187">
            <a:off x="7948123" y="4339146"/>
            <a:ext cx="4271858" cy="2647951"/>
          </a:xfrm>
          <a:prstGeom prst="rect">
            <a:avLst/>
          </a:prstGeom>
        </p:spPr>
      </p:pic>
      <p:pic>
        <p:nvPicPr>
          <p:cNvPr id="15" name="Grafik 14">
            <a:extLst>
              <a:ext uri="{FF2B5EF4-FFF2-40B4-BE49-F238E27FC236}">
                <a16:creationId xmlns:a16="http://schemas.microsoft.com/office/drawing/2014/main" id="{04394B18-B860-4306-91D9-8E81F5A69D47}"/>
              </a:ext>
            </a:extLst>
          </p:cNvPr>
          <p:cNvPicPr>
            <a:picLocks noChangeAspect="1"/>
          </p:cNvPicPr>
          <p:nvPr/>
        </p:nvPicPr>
        <p:blipFill rotWithShape="1">
          <a:blip r:embed="rId7">
            <a:extLst>
              <a:ext uri="{28A0092B-C50C-407E-A947-70E740481C1C}">
                <a14:useLocalDpi xmlns:a14="http://schemas.microsoft.com/office/drawing/2010/main" val="0"/>
              </a:ext>
            </a:extLst>
          </a:blip>
          <a:srcRect t="32103" b="31159"/>
          <a:stretch/>
        </p:blipFill>
        <p:spPr>
          <a:xfrm>
            <a:off x="-35713" y="1430019"/>
            <a:ext cx="5143500" cy="2519451"/>
          </a:xfrm>
          <a:prstGeom prst="rect">
            <a:avLst/>
          </a:prstGeom>
        </p:spPr>
      </p:pic>
      <p:pic>
        <p:nvPicPr>
          <p:cNvPr id="19" name="Grafik 18">
            <a:extLst>
              <a:ext uri="{FF2B5EF4-FFF2-40B4-BE49-F238E27FC236}">
                <a16:creationId xmlns:a16="http://schemas.microsoft.com/office/drawing/2014/main" id="{75ADBD90-A532-4461-AF42-D0849950C8C4}"/>
              </a:ext>
            </a:extLst>
          </p:cNvPr>
          <p:cNvPicPr>
            <a:picLocks noChangeAspect="1"/>
          </p:cNvPicPr>
          <p:nvPr/>
        </p:nvPicPr>
        <p:blipFill rotWithShape="1">
          <a:blip r:embed="rId8">
            <a:extLst>
              <a:ext uri="{28A0092B-C50C-407E-A947-70E740481C1C}">
                <a14:useLocalDpi xmlns:a14="http://schemas.microsoft.com/office/drawing/2010/main" val="0"/>
              </a:ext>
            </a:extLst>
          </a:blip>
          <a:srcRect t="34217" r="10324" b="27172"/>
          <a:stretch/>
        </p:blipFill>
        <p:spPr>
          <a:xfrm rot="21245341">
            <a:off x="-990722" y="4190301"/>
            <a:ext cx="4612510" cy="2647951"/>
          </a:xfrm>
          <a:prstGeom prst="rect">
            <a:avLst/>
          </a:prstGeom>
        </p:spPr>
      </p:pic>
      <p:pic>
        <p:nvPicPr>
          <p:cNvPr id="23" name="Grafik 22">
            <a:extLst>
              <a:ext uri="{FF2B5EF4-FFF2-40B4-BE49-F238E27FC236}">
                <a16:creationId xmlns:a16="http://schemas.microsoft.com/office/drawing/2014/main" id="{62590B7A-A56A-4E28-8D2D-FE2425CE4407}"/>
              </a:ext>
            </a:extLst>
          </p:cNvPr>
          <p:cNvPicPr>
            <a:picLocks noChangeAspect="1"/>
          </p:cNvPicPr>
          <p:nvPr/>
        </p:nvPicPr>
        <p:blipFill rotWithShape="1">
          <a:blip r:embed="rId9">
            <a:extLst>
              <a:ext uri="{28A0092B-C50C-407E-A947-70E740481C1C}">
                <a14:useLocalDpi xmlns:a14="http://schemas.microsoft.com/office/drawing/2010/main" val="0"/>
              </a:ext>
            </a:extLst>
          </a:blip>
          <a:srcRect t="19698" r="9347" b="17359"/>
          <a:stretch/>
        </p:blipFill>
        <p:spPr>
          <a:xfrm>
            <a:off x="4109947" y="191905"/>
            <a:ext cx="4521850" cy="2354741"/>
          </a:xfrm>
          <a:prstGeom prst="rect">
            <a:avLst/>
          </a:prstGeom>
        </p:spPr>
      </p:pic>
      <p:pic>
        <p:nvPicPr>
          <p:cNvPr id="27" name="Grafik 26">
            <a:extLst>
              <a:ext uri="{FF2B5EF4-FFF2-40B4-BE49-F238E27FC236}">
                <a16:creationId xmlns:a16="http://schemas.microsoft.com/office/drawing/2014/main" id="{59E12B8B-AD2A-4C63-9C9C-81402922F144}"/>
              </a:ext>
            </a:extLst>
          </p:cNvPr>
          <p:cNvPicPr>
            <a:picLocks noChangeAspect="1"/>
          </p:cNvPicPr>
          <p:nvPr/>
        </p:nvPicPr>
        <p:blipFill rotWithShape="1">
          <a:blip r:embed="rId10">
            <a:extLst>
              <a:ext uri="{28A0092B-C50C-407E-A947-70E740481C1C}">
                <a14:useLocalDpi xmlns:a14="http://schemas.microsoft.com/office/drawing/2010/main" val="0"/>
              </a:ext>
            </a:extLst>
          </a:blip>
          <a:srcRect l="19017" t="29013" r="26092" b="15227"/>
          <a:stretch/>
        </p:blipFill>
        <p:spPr>
          <a:xfrm rot="350224">
            <a:off x="8385670" y="231808"/>
            <a:ext cx="3707538" cy="2131836"/>
          </a:xfrm>
          <a:prstGeom prst="rect">
            <a:avLst/>
          </a:prstGeom>
        </p:spPr>
      </p:pic>
    </p:spTree>
    <p:extLst>
      <p:ext uri="{BB962C8B-B14F-4D97-AF65-F5344CB8AC3E}">
        <p14:creationId xmlns:p14="http://schemas.microsoft.com/office/powerpoint/2010/main" val="3527289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82B66565-34A3-4162-97FA-A7A123C35217}"/>
              </a:ext>
            </a:extLst>
          </p:cNvPr>
          <p:cNvPicPr>
            <a:picLocks noChangeAspect="1"/>
          </p:cNvPicPr>
          <p:nvPr/>
        </p:nvPicPr>
        <p:blipFill rotWithShape="1">
          <a:blip r:embed="rId3">
            <a:extLst>
              <a:ext uri="{28A0092B-C50C-407E-A947-70E740481C1C}">
                <a14:useLocalDpi xmlns:a14="http://schemas.microsoft.com/office/drawing/2010/main" val="0"/>
              </a:ext>
            </a:extLst>
          </a:blip>
          <a:srcRect l="19114" t="11131" r="23690"/>
          <a:stretch/>
        </p:blipFill>
        <p:spPr>
          <a:xfrm rot="16555642">
            <a:off x="4305166" y="2773777"/>
            <a:ext cx="2952270" cy="4639023"/>
          </a:xfrm>
          <a:prstGeom prst="rect">
            <a:avLst/>
          </a:prstGeom>
        </p:spPr>
      </p:pic>
      <p:pic>
        <p:nvPicPr>
          <p:cNvPr id="13" name="Grafik 12">
            <a:extLst>
              <a:ext uri="{FF2B5EF4-FFF2-40B4-BE49-F238E27FC236}">
                <a16:creationId xmlns:a16="http://schemas.microsoft.com/office/drawing/2014/main" id="{910B2671-C56F-4954-BCE3-16F6416EFA56}"/>
              </a:ext>
            </a:extLst>
          </p:cNvPr>
          <p:cNvPicPr>
            <a:picLocks noChangeAspect="1"/>
          </p:cNvPicPr>
          <p:nvPr/>
        </p:nvPicPr>
        <p:blipFill rotWithShape="1">
          <a:blip r:embed="rId4">
            <a:extLst>
              <a:ext uri="{28A0092B-C50C-407E-A947-70E740481C1C}">
                <a14:useLocalDpi xmlns:a14="http://schemas.microsoft.com/office/drawing/2010/main" val="0"/>
              </a:ext>
            </a:extLst>
          </a:blip>
          <a:srcRect r="28079" b="18273"/>
          <a:stretch/>
        </p:blipFill>
        <p:spPr>
          <a:xfrm rot="16200000">
            <a:off x="249310" y="1803429"/>
            <a:ext cx="3813610" cy="4072576"/>
          </a:xfrm>
          <a:prstGeom prst="rect">
            <a:avLst/>
          </a:prstGeom>
        </p:spPr>
      </p:pic>
      <p:sp>
        <p:nvSpPr>
          <p:cNvPr id="2" name="Titel 1">
            <a:extLst>
              <a:ext uri="{FF2B5EF4-FFF2-40B4-BE49-F238E27FC236}">
                <a16:creationId xmlns:a16="http://schemas.microsoft.com/office/drawing/2014/main" id="{92F681E1-55C6-4FD1-BF95-8169AFF2D3BF}"/>
              </a:ext>
            </a:extLst>
          </p:cNvPr>
          <p:cNvSpPr>
            <a:spLocks noGrp="1"/>
          </p:cNvSpPr>
          <p:nvPr>
            <p:ph type="title"/>
          </p:nvPr>
        </p:nvSpPr>
        <p:spPr/>
        <p:txBody>
          <a:bodyPr/>
          <a:lstStyle/>
          <a:p>
            <a:r>
              <a:rPr lang="de-DE" dirty="0"/>
              <a:t>1974 – 1. Turnier in Grebenhain</a:t>
            </a:r>
          </a:p>
        </p:txBody>
      </p:sp>
      <p:pic>
        <p:nvPicPr>
          <p:cNvPr id="7" name="Grafik 6">
            <a:extLst>
              <a:ext uri="{FF2B5EF4-FFF2-40B4-BE49-F238E27FC236}">
                <a16:creationId xmlns:a16="http://schemas.microsoft.com/office/drawing/2014/main" id="{9AB8C28B-0EED-4060-9FD1-95A24C982EA9}"/>
              </a:ext>
            </a:extLst>
          </p:cNvPr>
          <p:cNvPicPr>
            <a:picLocks noChangeAspect="1"/>
          </p:cNvPicPr>
          <p:nvPr/>
        </p:nvPicPr>
        <p:blipFill rotWithShape="1">
          <a:blip r:embed="rId5">
            <a:extLst>
              <a:ext uri="{28A0092B-C50C-407E-A947-70E740481C1C}">
                <a14:useLocalDpi xmlns:a14="http://schemas.microsoft.com/office/drawing/2010/main" val="0"/>
              </a:ext>
            </a:extLst>
          </a:blip>
          <a:srcRect l="2958" t="2597" r="4560"/>
          <a:stretch/>
        </p:blipFill>
        <p:spPr>
          <a:xfrm rot="273840">
            <a:off x="8543634" y="1160921"/>
            <a:ext cx="3661851" cy="5357592"/>
          </a:xfrm>
          <a:prstGeom prst="rect">
            <a:avLst/>
          </a:prstGeom>
        </p:spPr>
      </p:pic>
      <p:pic>
        <p:nvPicPr>
          <p:cNvPr id="9" name="Grafik 8">
            <a:extLst>
              <a:ext uri="{FF2B5EF4-FFF2-40B4-BE49-F238E27FC236}">
                <a16:creationId xmlns:a16="http://schemas.microsoft.com/office/drawing/2014/main" id="{19584A75-E815-49AD-A4E1-58248C0B5A11}"/>
              </a:ext>
            </a:extLst>
          </p:cNvPr>
          <p:cNvPicPr>
            <a:picLocks noChangeAspect="1"/>
          </p:cNvPicPr>
          <p:nvPr/>
        </p:nvPicPr>
        <p:blipFill rotWithShape="1">
          <a:blip r:embed="rId6">
            <a:extLst>
              <a:ext uri="{28A0092B-C50C-407E-A947-70E740481C1C}">
                <a14:useLocalDpi xmlns:a14="http://schemas.microsoft.com/office/drawing/2010/main" val="0"/>
              </a:ext>
            </a:extLst>
          </a:blip>
          <a:srcRect t="8020" b="23980"/>
          <a:stretch/>
        </p:blipFill>
        <p:spPr>
          <a:xfrm rot="21324698">
            <a:off x="4300407" y="1110923"/>
            <a:ext cx="4409896" cy="2876877"/>
          </a:xfrm>
          <a:prstGeom prst="rect">
            <a:avLst/>
          </a:prstGeom>
        </p:spPr>
      </p:pic>
    </p:spTree>
    <p:extLst>
      <p:ext uri="{BB962C8B-B14F-4D97-AF65-F5344CB8AC3E}">
        <p14:creationId xmlns:p14="http://schemas.microsoft.com/office/powerpoint/2010/main" val="3206010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Heute – 50 Jahre Reitverein Flieden</a:t>
            </a:r>
          </a:p>
        </p:txBody>
      </p:sp>
      <p:pic>
        <p:nvPicPr>
          <p:cNvPr id="5" name="Inhaltsplatzhalter 4">
            <a:extLst>
              <a:ext uri="{FF2B5EF4-FFF2-40B4-BE49-F238E27FC236}">
                <a16:creationId xmlns:a16="http://schemas.microsoft.com/office/drawing/2014/main" id="{7E24BED0-36EB-463C-A344-64FBACF5BA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1277216">
            <a:off x="-1004023" y="1499803"/>
            <a:ext cx="8075019" cy="3636963"/>
          </a:xfrm>
        </p:spPr>
      </p:pic>
      <p:pic>
        <p:nvPicPr>
          <p:cNvPr id="7" name="Grafik 6">
            <a:extLst>
              <a:ext uri="{FF2B5EF4-FFF2-40B4-BE49-F238E27FC236}">
                <a16:creationId xmlns:a16="http://schemas.microsoft.com/office/drawing/2014/main" id="{ED96070F-ABAA-4BD7-B83C-C877D3B256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25787">
            <a:off x="4768679" y="3962220"/>
            <a:ext cx="7844236" cy="3533019"/>
          </a:xfrm>
          <a:prstGeom prst="rect">
            <a:avLst/>
          </a:prstGeom>
        </p:spPr>
      </p:pic>
    </p:spTree>
    <p:extLst>
      <p:ext uri="{BB962C8B-B14F-4D97-AF65-F5344CB8AC3E}">
        <p14:creationId xmlns:p14="http://schemas.microsoft.com/office/powerpoint/2010/main" val="3902621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16A98-2E14-4DCB-BE01-FAFBD009198F}"/>
              </a:ext>
            </a:extLst>
          </p:cNvPr>
          <p:cNvSpPr>
            <a:spLocks noGrp="1"/>
          </p:cNvSpPr>
          <p:nvPr>
            <p:ph type="title"/>
          </p:nvPr>
        </p:nvSpPr>
        <p:spPr/>
        <p:txBody>
          <a:bodyPr/>
          <a:lstStyle/>
          <a:p>
            <a:r>
              <a:rPr lang="de-DE" dirty="0"/>
              <a:t>Vorschau</a:t>
            </a:r>
          </a:p>
        </p:txBody>
      </p:sp>
      <p:pic>
        <p:nvPicPr>
          <p:cNvPr id="6" name="Grafik 5">
            <a:extLst>
              <a:ext uri="{FF2B5EF4-FFF2-40B4-BE49-F238E27FC236}">
                <a16:creationId xmlns:a16="http://schemas.microsoft.com/office/drawing/2014/main" id="{81B18DF6-4993-43AF-A2D2-652FAE8FEF0A}"/>
              </a:ext>
            </a:extLst>
          </p:cNvPr>
          <p:cNvPicPr>
            <a:picLocks noChangeAspect="1"/>
          </p:cNvPicPr>
          <p:nvPr/>
        </p:nvPicPr>
        <p:blipFill>
          <a:blip r:embed="rId3"/>
          <a:stretch>
            <a:fillRect/>
          </a:stretch>
        </p:blipFill>
        <p:spPr>
          <a:xfrm>
            <a:off x="5958649" y="0"/>
            <a:ext cx="4911811" cy="6858000"/>
          </a:xfrm>
          <a:prstGeom prst="rect">
            <a:avLst/>
          </a:prstGeom>
        </p:spPr>
      </p:pic>
      <p:pic>
        <p:nvPicPr>
          <p:cNvPr id="8" name="Grafik 7">
            <a:extLst>
              <a:ext uri="{FF2B5EF4-FFF2-40B4-BE49-F238E27FC236}">
                <a16:creationId xmlns:a16="http://schemas.microsoft.com/office/drawing/2014/main" id="{1FDA8D6B-D38A-435D-A94F-1292316B4CF4}"/>
              </a:ext>
            </a:extLst>
          </p:cNvPr>
          <p:cNvPicPr>
            <a:picLocks noChangeAspect="1"/>
          </p:cNvPicPr>
          <p:nvPr/>
        </p:nvPicPr>
        <p:blipFill>
          <a:blip r:embed="rId4"/>
          <a:stretch>
            <a:fillRect/>
          </a:stretch>
        </p:blipFill>
        <p:spPr>
          <a:xfrm rot="510356">
            <a:off x="4994" y="2904363"/>
            <a:ext cx="12711634" cy="2597595"/>
          </a:xfrm>
          <a:prstGeom prst="rect">
            <a:avLst/>
          </a:prstGeom>
        </p:spPr>
      </p:pic>
      <p:sp>
        <p:nvSpPr>
          <p:cNvPr id="5" name="Titel 1">
            <a:extLst>
              <a:ext uri="{FF2B5EF4-FFF2-40B4-BE49-F238E27FC236}">
                <a16:creationId xmlns:a16="http://schemas.microsoft.com/office/drawing/2014/main" id="{655D1227-2888-42D1-B8B0-6FB7E0CDF4E9}"/>
              </a:ext>
            </a:extLst>
          </p:cNvPr>
          <p:cNvSpPr txBox="1">
            <a:spLocks/>
          </p:cNvSpPr>
          <p:nvPr/>
        </p:nvSpPr>
        <p:spPr>
          <a:xfrm>
            <a:off x="587892" y="5630859"/>
            <a:ext cx="9735862" cy="796914"/>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400" b="0" kern="1200" cap="none" spc="0">
                <a:ln w="0"/>
                <a:solidFill>
                  <a:schemeClr val="tx1"/>
                </a:solidFill>
                <a:effectLst>
                  <a:outerShdw blurRad="38100" dist="19050" dir="2700000" algn="tl" rotWithShape="0">
                    <a:schemeClr val="dk1">
                      <a:alpha val="40000"/>
                    </a:scheme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5400" dirty="0"/>
              <a:t>21.-23. Juli 2023</a:t>
            </a:r>
          </a:p>
        </p:txBody>
      </p:sp>
    </p:spTree>
    <p:extLst>
      <p:ext uri="{BB962C8B-B14F-4D97-AF65-F5344CB8AC3E}">
        <p14:creationId xmlns:p14="http://schemas.microsoft.com/office/powerpoint/2010/main" val="3473462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F681E1-55C6-4FD1-BF95-8169AFF2D3BF}"/>
              </a:ext>
            </a:extLst>
          </p:cNvPr>
          <p:cNvSpPr>
            <a:spLocks noGrp="1"/>
          </p:cNvSpPr>
          <p:nvPr>
            <p:ph type="title"/>
          </p:nvPr>
        </p:nvSpPr>
        <p:spPr/>
        <p:txBody>
          <a:bodyPr/>
          <a:lstStyle/>
          <a:p>
            <a:r>
              <a:rPr lang="de-DE" dirty="0"/>
              <a:t>1974 – Fuchsjagd </a:t>
            </a:r>
          </a:p>
        </p:txBody>
      </p:sp>
      <p:pic>
        <p:nvPicPr>
          <p:cNvPr id="21" name="Grafik 20">
            <a:extLst>
              <a:ext uri="{FF2B5EF4-FFF2-40B4-BE49-F238E27FC236}">
                <a16:creationId xmlns:a16="http://schemas.microsoft.com/office/drawing/2014/main" id="{D448AFD8-C4D7-4742-B008-5B3BB38688D2}"/>
              </a:ext>
            </a:extLst>
          </p:cNvPr>
          <p:cNvPicPr>
            <a:picLocks noChangeAspect="1"/>
          </p:cNvPicPr>
          <p:nvPr/>
        </p:nvPicPr>
        <p:blipFill rotWithShape="1">
          <a:blip r:embed="rId3">
            <a:extLst>
              <a:ext uri="{28A0092B-C50C-407E-A947-70E740481C1C}">
                <a14:useLocalDpi xmlns:a14="http://schemas.microsoft.com/office/drawing/2010/main" val="0"/>
              </a:ext>
            </a:extLst>
          </a:blip>
          <a:srcRect l="4423" t="1606" b="2286"/>
          <a:stretch/>
        </p:blipFill>
        <p:spPr>
          <a:xfrm rot="16455524">
            <a:off x="3672490" y="1055484"/>
            <a:ext cx="3818955" cy="6335448"/>
          </a:xfrm>
          <a:prstGeom prst="rect">
            <a:avLst/>
          </a:prstGeom>
        </p:spPr>
      </p:pic>
      <p:pic>
        <p:nvPicPr>
          <p:cNvPr id="17" name="Grafik 16">
            <a:extLst>
              <a:ext uri="{FF2B5EF4-FFF2-40B4-BE49-F238E27FC236}">
                <a16:creationId xmlns:a16="http://schemas.microsoft.com/office/drawing/2014/main" id="{FB97A2DD-7E49-4657-9D16-C2B437265E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86799">
            <a:off x="8659991" y="323047"/>
            <a:ext cx="2937062" cy="6196020"/>
          </a:xfrm>
          <a:prstGeom prst="rect">
            <a:avLst/>
          </a:prstGeom>
        </p:spPr>
      </p:pic>
      <p:pic>
        <p:nvPicPr>
          <p:cNvPr id="19" name="Grafik 18">
            <a:extLst>
              <a:ext uri="{FF2B5EF4-FFF2-40B4-BE49-F238E27FC236}">
                <a16:creationId xmlns:a16="http://schemas.microsoft.com/office/drawing/2014/main" id="{9B0609BB-802F-4DC2-9E69-F7B1F1C9A2B1}"/>
              </a:ext>
            </a:extLst>
          </p:cNvPr>
          <p:cNvPicPr>
            <a:picLocks noChangeAspect="1"/>
          </p:cNvPicPr>
          <p:nvPr/>
        </p:nvPicPr>
        <p:blipFill rotWithShape="1">
          <a:blip r:embed="rId5">
            <a:extLst>
              <a:ext uri="{28A0092B-C50C-407E-A947-70E740481C1C}">
                <a14:useLocalDpi xmlns:a14="http://schemas.microsoft.com/office/drawing/2010/main" val="0"/>
              </a:ext>
            </a:extLst>
          </a:blip>
          <a:srcRect l="2956" t="3144" r="3385" b="5942"/>
          <a:stretch/>
        </p:blipFill>
        <p:spPr>
          <a:xfrm rot="16200000">
            <a:off x="-57826" y="2425783"/>
            <a:ext cx="4350937" cy="3074795"/>
          </a:xfrm>
          <a:prstGeom prst="rect">
            <a:avLst/>
          </a:prstGeom>
        </p:spPr>
      </p:pic>
    </p:spTree>
    <p:extLst>
      <p:ext uri="{BB962C8B-B14F-4D97-AF65-F5344CB8AC3E}">
        <p14:creationId xmlns:p14="http://schemas.microsoft.com/office/powerpoint/2010/main" val="107456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56B8B0-45DA-4964-83FA-988D6BF62836}"/>
              </a:ext>
            </a:extLst>
          </p:cNvPr>
          <p:cNvSpPr>
            <a:spLocks noGrp="1"/>
          </p:cNvSpPr>
          <p:nvPr>
            <p:ph type="title"/>
          </p:nvPr>
        </p:nvSpPr>
        <p:spPr/>
        <p:txBody>
          <a:bodyPr/>
          <a:lstStyle/>
          <a:p>
            <a:r>
              <a:rPr lang="de-DE" dirty="0"/>
              <a:t>1975 - Fastnachtsumzug</a:t>
            </a:r>
          </a:p>
        </p:txBody>
      </p:sp>
      <p:pic>
        <p:nvPicPr>
          <p:cNvPr id="5" name="Inhaltsplatzhalter 4">
            <a:extLst>
              <a:ext uri="{FF2B5EF4-FFF2-40B4-BE49-F238E27FC236}">
                <a16:creationId xmlns:a16="http://schemas.microsoft.com/office/drawing/2014/main" id="{809F51BA-87BE-469F-A38B-A1D5A8F166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40320" y="1320619"/>
            <a:ext cx="6610080" cy="5335093"/>
          </a:xfrm>
        </p:spPr>
      </p:pic>
    </p:spTree>
    <p:extLst>
      <p:ext uri="{BB962C8B-B14F-4D97-AF65-F5344CB8AC3E}">
        <p14:creationId xmlns:p14="http://schemas.microsoft.com/office/powerpoint/2010/main" val="67259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694DC7BE-F8F7-4590-AC7D-1625942BAB24}"/>
              </a:ext>
            </a:extLst>
          </p:cNvPr>
          <p:cNvPicPr>
            <a:picLocks noChangeAspect="1"/>
          </p:cNvPicPr>
          <p:nvPr/>
        </p:nvPicPr>
        <p:blipFill rotWithShape="1">
          <a:blip r:embed="rId3">
            <a:extLst>
              <a:ext uri="{28A0092B-C50C-407E-A947-70E740481C1C}">
                <a14:useLocalDpi xmlns:a14="http://schemas.microsoft.com/office/drawing/2010/main" val="0"/>
              </a:ext>
            </a:extLst>
          </a:blip>
          <a:srcRect l="38742" t="54166" r="23612" b="2344"/>
          <a:stretch/>
        </p:blipFill>
        <p:spPr>
          <a:xfrm rot="16200000">
            <a:off x="8238748" y="2888323"/>
            <a:ext cx="2271484" cy="5263293"/>
          </a:xfrm>
          <a:prstGeom prst="rect">
            <a:avLst/>
          </a:prstGeom>
        </p:spPr>
      </p:pic>
      <p:sp>
        <p:nvSpPr>
          <p:cNvPr id="2" name="Titel 1">
            <a:extLst>
              <a:ext uri="{FF2B5EF4-FFF2-40B4-BE49-F238E27FC236}">
                <a16:creationId xmlns:a16="http://schemas.microsoft.com/office/drawing/2014/main" id="{2156B8B0-45DA-4964-83FA-988D6BF62836}"/>
              </a:ext>
            </a:extLst>
          </p:cNvPr>
          <p:cNvSpPr>
            <a:spLocks noGrp="1"/>
          </p:cNvSpPr>
          <p:nvPr>
            <p:ph type="title"/>
          </p:nvPr>
        </p:nvSpPr>
        <p:spPr/>
        <p:txBody>
          <a:bodyPr/>
          <a:lstStyle/>
          <a:p>
            <a:r>
              <a:rPr lang="de-DE" dirty="0"/>
              <a:t>1975 – Reitertag in Mittelkalbach </a:t>
            </a:r>
          </a:p>
        </p:txBody>
      </p:sp>
      <p:pic>
        <p:nvPicPr>
          <p:cNvPr id="13" name="Grafik 12">
            <a:extLst>
              <a:ext uri="{FF2B5EF4-FFF2-40B4-BE49-F238E27FC236}">
                <a16:creationId xmlns:a16="http://schemas.microsoft.com/office/drawing/2014/main" id="{973AF285-F778-4D22-A3F4-CF8F7685A710}"/>
              </a:ext>
            </a:extLst>
          </p:cNvPr>
          <p:cNvPicPr>
            <a:picLocks noChangeAspect="1"/>
          </p:cNvPicPr>
          <p:nvPr/>
        </p:nvPicPr>
        <p:blipFill rotWithShape="1">
          <a:blip r:embed="rId4">
            <a:extLst>
              <a:ext uri="{28A0092B-C50C-407E-A947-70E740481C1C}">
                <a14:useLocalDpi xmlns:a14="http://schemas.microsoft.com/office/drawing/2010/main" val="0"/>
              </a:ext>
            </a:extLst>
          </a:blip>
          <a:srcRect l="8641" t="22557" r="5784" b="13710"/>
          <a:stretch/>
        </p:blipFill>
        <p:spPr>
          <a:xfrm>
            <a:off x="3202674" y="1804103"/>
            <a:ext cx="4820207" cy="3249793"/>
          </a:xfrm>
          <a:prstGeom prst="rect">
            <a:avLst/>
          </a:prstGeom>
        </p:spPr>
      </p:pic>
      <p:pic>
        <p:nvPicPr>
          <p:cNvPr id="14" name="Grafik 13">
            <a:extLst>
              <a:ext uri="{FF2B5EF4-FFF2-40B4-BE49-F238E27FC236}">
                <a16:creationId xmlns:a16="http://schemas.microsoft.com/office/drawing/2014/main" id="{4FBD0D93-92B6-4ACE-95EA-E8B1E569AD6C}"/>
              </a:ext>
            </a:extLst>
          </p:cNvPr>
          <p:cNvPicPr>
            <a:picLocks noChangeAspect="1"/>
          </p:cNvPicPr>
          <p:nvPr/>
        </p:nvPicPr>
        <p:blipFill rotWithShape="1">
          <a:blip r:embed="rId3">
            <a:extLst>
              <a:ext uri="{28A0092B-C50C-407E-A947-70E740481C1C}">
                <a14:useLocalDpi xmlns:a14="http://schemas.microsoft.com/office/drawing/2010/main" val="0"/>
              </a:ext>
            </a:extLst>
          </a:blip>
          <a:srcRect l="29246" t="8651" r="30557" b="55570"/>
          <a:stretch/>
        </p:blipFill>
        <p:spPr>
          <a:xfrm rot="16200000">
            <a:off x="1268590" y="2957816"/>
            <a:ext cx="2757714" cy="4923165"/>
          </a:xfrm>
          <a:prstGeom prst="rect">
            <a:avLst/>
          </a:prstGeom>
        </p:spPr>
      </p:pic>
      <p:pic>
        <p:nvPicPr>
          <p:cNvPr id="9" name="Grafik 8">
            <a:extLst>
              <a:ext uri="{FF2B5EF4-FFF2-40B4-BE49-F238E27FC236}">
                <a16:creationId xmlns:a16="http://schemas.microsoft.com/office/drawing/2014/main" id="{56BADE67-741B-4694-ABD2-E3E3742A4CE4}"/>
              </a:ext>
            </a:extLst>
          </p:cNvPr>
          <p:cNvPicPr>
            <a:picLocks noChangeAspect="1"/>
          </p:cNvPicPr>
          <p:nvPr/>
        </p:nvPicPr>
        <p:blipFill rotWithShape="1">
          <a:blip r:embed="rId5">
            <a:extLst>
              <a:ext uri="{28A0092B-C50C-407E-A947-70E740481C1C}">
                <a14:useLocalDpi xmlns:a14="http://schemas.microsoft.com/office/drawing/2010/main" val="0"/>
              </a:ext>
            </a:extLst>
          </a:blip>
          <a:srcRect l="17897" t="1416" r="29821" b="13479"/>
          <a:stretch/>
        </p:blipFill>
        <p:spPr>
          <a:xfrm rot="15776236">
            <a:off x="1087514" y="593017"/>
            <a:ext cx="2650278" cy="4513540"/>
          </a:xfrm>
          <a:prstGeom prst="rect">
            <a:avLst/>
          </a:prstGeom>
        </p:spPr>
      </p:pic>
      <p:pic>
        <p:nvPicPr>
          <p:cNvPr id="11" name="Grafik 10">
            <a:extLst>
              <a:ext uri="{FF2B5EF4-FFF2-40B4-BE49-F238E27FC236}">
                <a16:creationId xmlns:a16="http://schemas.microsoft.com/office/drawing/2014/main" id="{BB80A746-5B1E-4A48-8EB3-E22FDC8C17AB}"/>
              </a:ext>
            </a:extLst>
          </p:cNvPr>
          <p:cNvPicPr>
            <a:picLocks noChangeAspect="1"/>
          </p:cNvPicPr>
          <p:nvPr/>
        </p:nvPicPr>
        <p:blipFill rotWithShape="1">
          <a:blip r:embed="rId6">
            <a:extLst>
              <a:ext uri="{28A0092B-C50C-407E-A947-70E740481C1C}">
                <a14:useLocalDpi xmlns:a14="http://schemas.microsoft.com/office/drawing/2010/main" val="0"/>
              </a:ext>
            </a:extLst>
          </a:blip>
          <a:srcRect r="31043" b="1125"/>
          <a:stretch/>
        </p:blipFill>
        <p:spPr>
          <a:xfrm rot="15937196">
            <a:off x="8425524" y="818732"/>
            <a:ext cx="2969770" cy="4062109"/>
          </a:xfrm>
          <a:prstGeom prst="rect">
            <a:avLst/>
          </a:prstGeom>
        </p:spPr>
      </p:pic>
    </p:spTree>
    <p:extLst>
      <p:ext uri="{BB962C8B-B14F-4D97-AF65-F5344CB8AC3E}">
        <p14:creationId xmlns:p14="http://schemas.microsoft.com/office/powerpoint/2010/main" val="2650099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56B8B0-45DA-4964-83FA-988D6BF62836}"/>
              </a:ext>
            </a:extLst>
          </p:cNvPr>
          <p:cNvSpPr>
            <a:spLocks noGrp="1"/>
          </p:cNvSpPr>
          <p:nvPr>
            <p:ph type="title"/>
          </p:nvPr>
        </p:nvSpPr>
        <p:spPr>
          <a:xfrm>
            <a:off x="1637423" y="202288"/>
            <a:ext cx="10177205" cy="796914"/>
          </a:xfrm>
        </p:spPr>
        <p:txBody>
          <a:bodyPr/>
          <a:lstStyle/>
          <a:p>
            <a:r>
              <a:rPr lang="de-DE" dirty="0"/>
              <a:t>1975 – 1. Vereinsmeisterschaft in Flieden</a:t>
            </a:r>
          </a:p>
        </p:txBody>
      </p:sp>
      <p:pic>
        <p:nvPicPr>
          <p:cNvPr id="19" name="Grafik 18">
            <a:extLst>
              <a:ext uri="{FF2B5EF4-FFF2-40B4-BE49-F238E27FC236}">
                <a16:creationId xmlns:a16="http://schemas.microsoft.com/office/drawing/2014/main" id="{5202BAF9-02EF-4241-A8B8-80D285838B0F}"/>
              </a:ext>
            </a:extLst>
          </p:cNvPr>
          <p:cNvPicPr>
            <a:picLocks noChangeAspect="1"/>
          </p:cNvPicPr>
          <p:nvPr/>
        </p:nvPicPr>
        <p:blipFill rotWithShape="1">
          <a:blip r:embed="rId3">
            <a:extLst>
              <a:ext uri="{28A0092B-C50C-407E-A947-70E740481C1C}">
                <a14:useLocalDpi xmlns:a14="http://schemas.microsoft.com/office/drawing/2010/main" val="0"/>
              </a:ext>
            </a:extLst>
          </a:blip>
          <a:srcRect l="7075" r="3453"/>
          <a:stretch/>
        </p:blipFill>
        <p:spPr>
          <a:xfrm rot="16200000">
            <a:off x="2973744" y="952475"/>
            <a:ext cx="3435880" cy="3826931"/>
          </a:xfrm>
          <a:prstGeom prst="rect">
            <a:avLst/>
          </a:prstGeom>
        </p:spPr>
      </p:pic>
      <p:pic>
        <p:nvPicPr>
          <p:cNvPr id="21" name="Grafik 20">
            <a:extLst>
              <a:ext uri="{FF2B5EF4-FFF2-40B4-BE49-F238E27FC236}">
                <a16:creationId xmlns:a16="http://schemas.microsoft.com/office/drawing/2014/main" id="{947C7CF1-A246-4570-A800-6174768FC31D}"/>
              </a:ext>
            </a:extLst>
          </p:cNvPr>
          <p:cNvPicPr>
            <a:picLocks noChangeAspect="1"/>
          </p:cNvPicPr>
          <p:nvPr/>
        </p:nvPicPr>
        <p:blipFill rotWithShape="1">
          <a:blip r:embed="rId4">
            <a:extLst>
              <a:ext uri="{28A0092B-C50C-407E-A947-70E740481C1C}">
                <a14:useLocalDpi xmlns:a14="http://schemas.microsoft.com/office/drawing/2010/main" val="0"/>
              </a:ext>
            </a:extLst>
          </a:blip>
          <a:srcRect l="11652" r="8832"/>
          <a:stretch/>
        </p:blipFill>
        <p:spPr>
          <a:xfrm rot="15785560">
            <a:off x="8559754" y="1130894"/>
            <a:ext cx="3386766" cy="3429001"/>
          </a:xfrm>
          <a:prstGeom prst="rect">
            <a:avLst/>
          </a:prstGeom>
        </p:spPr>
      </p:pic>
      <p:pic>
        <p:nvPicPr>
          <p:cNvPr id="23" name="Grafik 22">
            <a:extLst>
              <a:ext uri="{FF2B5EF4-FFF2-40B4-BE49-F238E27FC236}">
                <a16:creationId xmlns:a16="http://schemas.microsoft.com/office/drawing/2014/main" id="{5A61CAD9-1BFC-4F95-8558-9DB797364F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498667">
            <a:off x="653249" y="3191764"/>
            <a:ext cx="2883030" cy="3731472"/>
          </a:xfrm>
          <a:prstGeom prst="rect">
            <a:avLst/>
          </a:prstGeom>
        </p:spPr>
      </p:pic>
      <p:pic>
        <p:nvPicPr>
          <p:cNvPr id="17" name="Grafik 16">
            <a:extLst>
              <a:ext uri="{FF2B5EF4-FFF2-40B4-BE49-F238E27FC236}">
                <a16:creationId xmlns:a16="http://schemas.microsoft.com/office/drawing/2014/main" id="{8B74E292-BE2B-4BEC-A8E4-358591A3CB9B}"/>
              </a:ext>
            </a:extLst>
          </p:cNvPr>
          <p:cNvPicPr>
            <a:picLocks noChangeAspect="1"/>
          </p:cNvPicPr>
          <p:nvPr/>
        </p:nvPicPr>
        <p:blipFill rotWithShape="1">
          <a:blip r:embed="rId6">
            <a:extLst>
              <a:ext uri="{28A0092B-C50C-407E-A947-70E740481C1C}">
                <a14:useLocalDpi xmlns:a14="http://schemas.microsoft.com/office/drawing/2010/main" val="0"/>
              </a:ext>
            </a:extLst>
          </a:blip>
          <a:srcRect r="7841" b="7303"/>
          <a:stretch/>
        </p:blipFill>
        <p:spPr>
          <a:xfrm rot="16620358">
            <a:off x="6618379" y="2900438"/>
            <a:ext cx="3015067" cy="4245254"/>
          </a:xfrm>
          <a:prstGeom prst="rect">
            <a:avLst/>
          </a:prstGeom>
        </p:spPr>
      </p:pic>
    </p:spTree>
    <p:extLst>
      <p:ext uri="{BB962C8B-B14F-4D97-AF65-F5344CB8AC3E}">
        <p14:creationId xmlns:p14="http://schemas.microsoft.com/office/powerpoint/2010/main" val="217203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CE18C-944B-4462-ABF9-FE373FAE09BC}"/>
              </a:ext>
            </a:extLst>
          </p:cNvPr>
          <p:cNvSpPr>
            <a:spLocks noGrp="1"/>
          </p:cNvSpPr>
          <p:nvPr>
            <p:ph type="title"/>
          </p:nvPr>
        </p:nvSpPr>
        <p:spPr/>
        <p:txBody>
          <a:bodyPr/>
          <a:lstStyle/>
          <a:p>
            <a:r>
              <a:rPr lang="de-DE" dirty="0"/>
              <a:t>1976 – 1. Turnier in Flieden</a:t>
            </a:r>
          </a:p>
        </p:txBody>
      </p:sp>
      <p:pic>
        <p:nvPicPr>
          <p:cNvPr id="5" name="Inhaltsplatzhalter 4">
            <a:extLst>
              <a:ext uri="{FF2B5EF4-FFF2-40B4-BE49-F238E27FC236}">
                <a16:creationId xmlns:a16="http://schemas.microsoft.com/office/drawing/2014/main" id="{648519FA-B062-4E7A-90A7-6747D854BDA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5599843">
            <a:off x="1371327" y="1099420"/>
            <a:ext cx="3574777" cy="5225173"/>
          </a:xfrm>
        </p:spPr>
      </p:pic>
      <p:pic>
        <p:nvPicPr>
          <p:cNvPr id="7" name="Grafik 6">
            <a:extLst>
              <a:ext uri="{FF2B5EF4-FFF2-40B4-BE49-F238E27FC236}">
                <a16:creationId xmlns:a16="http://schemas.microsoft.com/office/drawing/2014/main" id="{428D5AA3-F25E-4E70-A86E-2A54194FAC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663806">
            <a:off x="6445532" y="1382807"/>
            <a:ext cx="5121553" cy="5178794"/>
          </a:xfrm>
          <a:prstGeom prst="rect">
            <a:avLst/>
          </a:prstGeom>
        </p:spPr>
      </p:pic>
    </p:spTree>
    <p:extLst>
      <p:ext uri="{BB962C8B-B14F-4D97-AF65-F5344CB8AC3E}">
        <p14:creationId xmlns:p14="http://schemas.microsoft.com/office/powerpoint/2010/main" val="4739202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itierfähig">
  <a:themeElements>
    <a:clrScheme name="Benutzerdefiniert 6">
      <a:dk1>
        <a:sysClr val="windowText" lastClr="000000"/>
      </a:dk1>
      <a:lt1>
        <a:sysClr val="window" lastClr="FFFFFF"/>
      </a:lt1>
      <a:dk2>
        <a:srgbClr val="3F762A"/>
      </a:dk2>
      <a:lt2>
        <a:srgbClr val="E5EBB0"/>
      </a:lt2>
      <a:accent1>
        <a:srgbClr val="D8D8D8"/>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Zitierfähig">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TM03457503[[fn=Zitierfähig]]</Template>
  <TotalTime>0</TotalTime>
  <Words>3864</Words>
  <Application>Microsoft Office PowerPoint</Application>
  <PresentationFormat>Breitbild</PresentationFormat>
  <Paragraphs>906</Paragraphs>
  <Slides>41</Slides>
  <Notes>41</Notes>
  <HiddenSlides>0</HiddenSlides>
  <MMClips>1</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41</vt:i4>
      </vt:variant>
    </vt:vector>
  </HeadingPairs>
  <TitlesOfParts>
    <vt:vector size="47" baseType="lpstr">
      <vt:lpstr>Arial</vt:lpstr>
      <vt:lpstr>Calibri</vt:lpstr>
      <vt:lpstr>Segoe UI Historic</vt:lpstr>
      <vt:lpstr>Wingdings</vt:lpstr>
      <vt:lpstr>Wingdings 2</vt:lpstr>
      <vt:lpstr>Zitierfähig</vt:lpstr>
      <vt:lpstr>Reit- und Fahrverein Königreich Flieden e.V.</vt:lpstr>
      <vt:lpstr>1974 -Pfarrfest</vt:lpstr>
      <vt:lpstr>Gründung</vt:lpstr>
      <vt:lpstr>1974 – 1. Turnier in Grebenhain</vt:lpstr>
      <vt:lpstr>1974 – Fuchsjagd </vt:lpstr>
      <vt:lpstr>1975 - Fastnachtsumzug</vt:lpstr>
      <vt:lpstr>1975 – Reitertag in Mittelkalbach </vt:lpstr>
      <vt:lpstr>1975 – 1. Vereinsmeisterschaft in Flieden</vt:lpstr>
      <vt:lpstr>1976 – 1. Turnier in Flieden</vt:lpstr>
      <vt:lpstr>1976 – Reithalle in Buchenrod</vt:lpstr>
      <vt:lpstr>1976 – Fuchsjagd</vt:lpstr>
      <vt:lpstr>1977 – Voltigieren mit Erhard Odenwald</vt:lpstr>
      <vt:lpstr>1978 +1979  – Turnier in Flieden</vt:lpstr>
      <vt:lpstr>Anfang 1980er    -    1984</vt:lpstr>
      <vt:lpstr>1984 – Quizfahrt und Schnitzeljagd zu Pferd</vt:lpstr>
      <vt:lpstr>1986 - Schleppjagd</vt:lpstr>
      <vt:lpstr>1986-1996</vt:lpstr>
      <vt:lpstr>1986-1996</vt:lpstr>
      <vt:lpstr>1986-1996</vt:lpstr>
      <vt:lpstr>1986-1996</vt:lpstr>
      <vt:lpstr>2000-2011</vt:lpstr>
      <vt:lpstr>2012+2013</vt:lpstr>
      <vt:lpstr>2014 - Tiersegnung</vt:lpstr>
      <vt:lpstr>2014</vt:lpstr>
      <vt:lpstr>2015</vt:lpstr>
      <vt:lpstr>2016</vt:lpstr>
      <vt:lpstr>2016</vt:lpstr>
      <vt:lpstr>2017</vt:lpstr>
      <vt:lpstr>2017</vt:lpstr>
      <vt:lpstr>2017</vt:lpstr>
      <vt:lpstr>2017</vt:lpstr>
      <vt:lpstr>2018</vt:lpstr>
      <vt:lpstr>2018</vt:lpstr>
      <vt:lpstr>2019</vt:lpstr>
      <vt:lpstr>2019</vt:lpstr>
      <vt:lpstr>2020 - Beginn Corona Pandemie</vt:lpstr>
      <vt:lpstr>2021</vt:lpstr>
      <vt:lpstr>2022</vt:lpstr>
      <vt:lpstr>2023</vt:lpstr>
      <vt:lpstr>Heute – 50 Jahre Reitverein Flieden</vt:lpstr>
      <vt:lpstr>Vorschau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Reit- UND Fahrverein Königreich Flieden e.V.</dc:title>
  <dc:creator>Alina Stadler</dc:creator>
  <cp:lastModifiedBy>Alina Stadler</cp:lastModifiedBy>
  <cp:revision>81</cp:revision>
  <dcterms:created xsi:type="dcterms:W3CDTF">2023-06-30T06:55:08Z</dcterms:created>
  <dcterms:modified xsi:type="dcterms:W3CDTF">2023-07-08T19:18:52Z</dcterms:modified>
</cp:coreProperties>
</file>